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48"/>
  </p:notesMasterIdLst>
  <p:handoutMasterIdLst>
    <p:handoutMasterId r:id="rId49"/>
  </p:handoutMasterIdLst>
  <p:sldIdLst>
    <p:sldId id="256" r:id="rId2"/>
    <p:sldId id="302" r:id="rId3"/>
    <p:sldId id="267" r:id="rId4"/>
    <p:sldId id="257" r:id="rId5"/>
    <p:sldId id="304" r:id="rId6"/>
    <p:sldId id="305" r:id="rId7"/>
    <p:sldId id="258" r:id="rId8"/>
    <p:sldId id="286" r:id="rId9"/>
    <p:sldId id="287" r:id="rId10"/>
    <p:sldId id="288" r:id="rId11"/>
    <p:sldId id="261" r:id="rId12"/>
    <p:sldId id="276" r:id="rId13"/>
    <p:sldId id="303" r:id="rId14"/>
    <p:sldId id="277" r:id="rId15"/>
    <p:sldId id="278" r:id="rId16"/>
    <p:sldId id="268" r:id="rId17"/>
    <p:sldId id="260" r:id="rId18"/>
    <p:sldId id="262" r:id="rId19"/>
    <p:sldId id="266" r:id="rId20"/>
    <p:sldId id="294" r:id="rId21"/>
    <p:sldId id="263" r:id="rId22"/>
    <p:sldId id="308" r:id="rId23"/>
    <p:sldId id="292" r:id="rId24"/>
    <p:sldId id="291" r:id="rId25"/>
    <p:sldId id="293" r:id="rId26"/>
    <p:sldId id="309" r:id="rId27"/>
    <p:sldId id="295" r:id="rId28"/>
    <p:sldId id="264" r:id="rId29"/>
    <p:sldId id="310" r:id="rId30"/>
    <p:sldId id="285" r:id="rId31"/>
    <p:sldId id="284" r:id="rId32"/>
    <p:sldId id="290" r:id="rId33"/>
    <p:sldId id="283" r:id="rId34"/>
    <p:sldId id="269" r:id="rId35"/>
    <p:sldId id="265" r:id="rId36"/>
    <p:sldId id="270" r:id="rId37"/>
    <p:sldId id="272" r:id="rId38"/>
    <p:sldId id="273" r:id="rId39"/>
    <p:sldId id="279" r:id="rId40"/>
    <p:sldId id="274" r:id="rId41"/>
    <p:sldId id="301" r:id="rId42"/>
    <p:sldId id="296" r:id="rId43"/>
    <p:sldId id="298" r:id="rId44"/>
    <p:sldId id="299" r:id="rId45"/>
    <p:sldId id="307" r:id="rId46"/>
    <p:sldId id="297"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1EB"/>
    <a:srgbClr val="990033"/>
    <a:srgbClr val="FFD1D1"/>
    <a:srgbClr val="FF0000"/>
    <a:srgbClr val="DFDFF5"/>
    <a:srgbClr val="993366"/>
    <a:srgbClr val="000000"/>
    <a:srgbClr val="800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1640" autoAdjust="0"/>
  </p:normalViewPr>
  <p:slideViewPr>
    <p:cSldViewPr>
      <p:cViewPr varScale="1">
        <p:scale>
          <a:sx n="75" d="100"/>
          <a:sy n="75" d="100"/>
        </p:scale>
        <p:origin x="-49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8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cs typeface="+mn-cs"/>
              </a:defRPr>
            </a:lvl1pPr>
          </a:lstStyle>
          <a:p>
            <a:pPr>
              <a:defRPr/>
            </a:pPr>
            <a:endParaRPr lang="en-US"/>
          </a:p>
        </p:txBody>
      </p:sp>
      <p:sp>
        <p:nvSpPr>
          <p:cNvPr id="696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endParaRPr lang="en-US"/>
          </a:p>
        </p:txBody>
      </p:sp>
      <p:sp>
        <p:nvSpPr>
          <p:cNvPr id="696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cs typeface="+mn-cs"/>
              </a:defRPr>
            </a:lvl1pPr>
          </a:lstStyle>
          <a:p>
            <a:pPr>
              <a:defRPr/>
            </a:pPr>
            <a:endParaRPr lang="en-US"/>
          </a:p>
        </p:txBody>
      </p:sp>
      <p:sp>
        <p:nvSpPr>
          <p:cNvPr id="696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C72454EA-3618-49CF-8BD4-D2194B4536C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cs typeface="+mn-cs"/>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cs typeface="+mn-cs"/>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23F515FF-5AD6-46B9-9940-E636C2C361A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2413" cy="6856413"/>
            <a:chOff x="0" y="0"/>
            <a:chExt cx="5759" cy="4319"/>
          </a:xfrm>
        </p:grpSpPr>
        <p:sp>
          <p:nvSpPr>
            <p:cNvPr id="5" name="Freeform 3"/>
            <p:cNvSpPr>
              <a:spLocks/>
            </p:cNvSpPr>
            <p:nvPr/>
          </p:nvSpPr>
          <p:spPr bwMode="hidden">
            <a:xfrm>
              <a:off x="0" y="0"/>
              <a:ext cx="5758" cy="1043"/>
            </a:xfrm>
            <a:custGeom>
              <a:avLst/>
              <a:gdLst/>
              <a:ahLst/>
              <a:cxnLst>
                <a:cxn ang="0">
                  <a:pos x="5740" y="1043"/>
                </a:cxn>
                <a:cxn ang="0">
                  <a:pos x="0" y="1043"/>
                </a:cxn>
                <a:cxn ang="0">
                  <a:pos x="0" y="0"/>
                </a:cxn>
                <a:cxn ang="0">
                  <a:pos x="5740" y="0"/>
                </a:cxn>
                <a:cxn ang="0">
                  <a:pos x="5740" y="1043"/>
                </a:cxn>
                <a:cxn ang="0">
                  <a:pos x="5740" y="1043"/>
                </a:cxn>
              </a:cxnLst>
              <a:rect l="0" t="0" r="r" b="b"/>
              <a:pathLst>
                <a:path w="5740" h="1043">
                  <a:moveTo>
                    <a:pt x="5740" y="1043"/>
                  </a:moveTo>
                  <a:lnTo>
                    <a:pt x="0" y="1043"/>
                  </a:lnTo>
                  <a:lnTo>
                    <a:pt x="0" y="0"/>
                  </a:lnTo>
                  <a:lnTo>
                    <a:pt x="5740" y="0"/>
                  </a:lnTo>
                  <a:lnTo>
                    <a:pt x="5740" y="1043"/>
                  </a:lnTo>
                  <a:lnTo>
                    <a:pt x="5740" y="1043"/>
                  </a:lnTo>
                  <a:close/>
                </a:path>
              </a:pathLst>
            </a:custGeom>
            <a:gradFill rotWithShape="0">
              <a:gsLst>
                <a:gs pos="0">
                  <a:schemeClr val="bg1"/>
                </a:gs>
                <a:gs pos="100000">
                  <a:schemeClr val="bg1">
                    <a:gamma/>
                    <a:shade val="69804"/>
                    <a:invGamma/>
                  </a:schemeClr>
                </a:gs>
              </a:gsLst>
              <a:lin ang="5400000" scaled="1"/>
            </a:gradFill>
            <a:ln w="9525">
              <a:noFill/>
              <a:round/>
              <a:headEnd/>
              <a:tailEnd/>
            </a:ln>
          </p:spPr>
          <p:txBody>
            <a:bodyPr/>
            <a:lstStyle/>
            <a:p>
              <a:pPr eaLnBrk="0" hangingPunct="0">
                <a:defRPr/>
              </a:pPr>
              <a:endParaRPr lang="en-US">
                <a:cs typeface="+mn-cs"/>
              </a:endParaRPr>
            </a:p>
          </p:txBody>
        </p:sp>
        <p:grpSp>
          <p:nvGrpSpPr>
            <p:cNvPr id="6" name="Group 4"/>
            <p:cNvGrpSpPr>
              <a:grpSpLocks/>
            </p:cNvGrpSpPr>
            <p:nvPr userDrawn="1"/>
          </p:nvGrpSpPr>
          <p:grpSpPr bwMode="auto">
            <a:xfrm>
              <a:off x="0" y="0"/>
              <a:ext cx="5759" cy="4319"/>
              <a:chOff x="0" y="0"/>
              <a:chExt cx="5759" cy="4319"/>
            </a:xfrm>
          </p:grpSpPr>
          <p:sp>
            <p:nvSpPr>
              <p:cNvPr id="7" name="Freeform 5"/>
              <p:cNvSpPr>
                <a:spLocks/>
              </p:cNvSpPr>
              <p:nvPr/>
            </p:nvSpPr>
            <p:spPr bwMode="hidden">
              <a:xfrm>
                <a:off x="1" y="104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8" name="Freeform 6"/>
              <p:cNvSpPr>
                <a:spLocks/>
              </p:cNvSpPr>
              <p:nvPr/>
            </p:nvSpPr>
            <p:spPr bwMode="hidden">
              <a:xfrm>
                <a:off x="0" y="3988"/>
                <a:ext cx="5758" cy="42"/>
              </a:xfrm>
              <a:custGeom>
                <a:avLst/>
                <a:gdLst/>
                <a:ahLst/>
                <a:cxnLst>
                  <a:cxn ang="0">
                    <a:pos x="0" y="42"/>
                  </a:cxn>
                  <a:cxn ang="0">
                    <a:pos x="5740" y="42"/>
                  </a:cxn>
                  <a:cxn ang="0">
                    <a:pos x="5740" y="0"/>
                  </a:cxn>
                  <a:cxn ang="0">
                    <a:pos x="0" y="0"/>
                  </a:cxn>
                  <a:cxn ang="0">
                    <a:pos x="0" y="42"/>
                  </a:cxn>
                  <a:cxn ang="0">
                    <a:pos x="0" y="42"/>
                  </a:cxn>
                </a:cxnLst>
                <a:rect l="0" t="0" r="r" b="b"/>
                <a:pathLst>
                  <a:path w="5740" h="42">
                    <a:moveTo>
                      <a:pt x="0" y="42"/>
                    </a:moveTo>
                    <a:lnTo>
                      <a:pt x="5740" y="42"/>
                    </a:lnTo>
                    <a:lnTo>
                      <a:pt x="5740" y="0"/>
                    </a:lnTo>
                    <a:lnTo>
                      <a:pt x="0" y="0"/>
                    </a:lnTo>
                    <a:lnTo>
                      <a:pt x="0" y="42"/>
                    </a:lnTo>
                    <a:lnTo>
                      <a:pt x="0" y="42"/>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9" name="Freeform 7"/>
              <p:cNvSpPr>
                <a:spLocks/>
              </p:cNvSpPr>
              <p:nvPr/>
            </p:nvSpPr>
            <p:spPr bwMode="hidden">
              <a:xfrm>
                <a:off x="0" y="3665"/>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10" name="Freeform 8"/>
              <p:cNvSpPr>
                <a:spLocks/>
              </p:cNvSpPr>
              <p:nvPr/>
            </p:nvSpPr>
            <p:spPr bwMode="hidden">
              <a:xfrm>
                <a:off x="0" y="3364"/>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11" name="Freeform 9"/>
              <p:cNvSpPr>
                <a:spLocks/>
              </p:cNvSpPr>
              <p:nvPr/>
            </p:nvSpPr>
            <p:spPr bwMode="hidden">
              <a:xfrm>
                <a:off x="0" y="3105"/>
                <a:ext cx="5758" cy="31"/>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12" name="Freeform 10"/>
              <p:cNvSpPr>
                <a:spLocks/>
              </p:cNvSpPr>
              <p:nvPr/>
            </p:nvSpPr>
            <p:spPr bwMode="hidden">
              <a:xfrm>
                <a:off x="0" y="2859"/>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13" name="Freeform 11"/>
              <p:cNvSpPr>
                <a:spLocks/>
              </p:cNvSpPr>
              <p:nvPr/>
            </p:nvSpPr>
            <p:spPr bwMode="hidden">
              <a:xfrm>
                <a:off x="0" y="264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14" name="Freeform 12"/>
              <p:cNvSpPr>
                <a:spLocks/>
              </p:cNvSpPr>
              <p:nvPr/>
            </p:nvSpPr>
            <p:spPr bwMode="hidden">
              <a:xfrm>
                <a:off x="0" y="2433"/>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15" name="Freeform 13"/>
              <p:cNvSpPr>
                <a:spLocks/>
              </p:cNvSpPr>
              <p:nvPr/>
            </p:nvSpPr>
            <p:spPr bwMode="hidden">
              <a:xfrm>
                <a:off x="0" y="2259"/>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16" name="Freeform 14"/>
              <p:cNvSpPr>
                <a:spLocks/>
              </p:cNvSpPr>
              <p:nvPr/>
            </p:nvSpPr>
            <p:spPr bwMode="hidden">
              <a:xfrm>
                <a:off x="0" y="209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17" name="Freeform 15"/>
              <p:cNvSpPr>
                <a:spLocks/>
              </p:cNvSpPr>
              <p:nvPr/>
            </p:nvSpPr>
            <p:spPr bwMode="hidden">
              <a:xfrm>
                <a:off x="0" y="192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18" name="Freeform 16"/>
              <p:cNvSpPr>
                <a:spLocks/>
              </p:cNvSpPr>
              <p:nvPr/>
            </p:nvSpPr>
            <p:spPr bwMode="hidden">
              <a:xfrm>
                <a:off x="0" y="1645"/>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19" name="Freeform 17"/>
              <p:cNvSpPr>
                <a:spLocks/>
              </p:cNvSpPr>
              <p:nvPr/>
            </p:nvSpPr>
            <p:spPr bwMode="hidden">
              <a:xfrm>
                <a:off x="0" y="177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20" name="Freeform 18"/>
              <p:cNvSpPr>
                <a:spLocks/>
              </p:cNvSpPr>
              <p:nvPr/>
            </p:nvSpPr>
            <p:spPr bwMode="hidden">
              <a:xfrm>
                <a:off x="0" y="1520"/>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21" name="Freeform 19"/>
              <p:cNvSpPr>
                <a:spLocks/>
              </p:cNvSpPr>
              <p:nvPr/>
            </p:nvSpPr>
            <p:spPr bwMode="hidden">
              <a:xfrm>
                <a:off x="0" y="1394"/>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22" name="Freeform 20"/>
              <p:cNvSpPr>
                <a:spLocks/>
              </p:cNvSpPr>
              <p:nvPr/>
            </p:nvSpPr>
            <p:spPr bwMode="hidden">
              <a:xfrm>
                <a:off x="0" y="128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23" name="Freeform 21"/>
              <p:cNvSpPr>
                <a:spLocks/>
              </p:cNvSpPr>
              <p:nvPr/>
            </p:nvSpPr>
            <p:spPr bwMode="hidden">
              <a:xfrm>
                <a:off x="0" y="117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24" name="Freeform 22"/>
              <p:cNvSpPr>
                <a:spLocks/>
              </p:cNvSpPr>
              <p:nvPr/>
            </p:nvSpPr>
            <p:spPr bwMode="hidden">
              <a:xfrm>
                <a:off x="0" y="2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25" name="Freeform 23"/>
              <p:cNvSpPr>
                <a:spLocks/>
              </p:cNvSpPr>
              <p:nvPr/>
            </p:nvSpPr>
            <p:spPr bwMode="hidden">
              <a:xfrm>
                <a:off x="0" y="186"/>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26" name="Freeform 24"/>
              <p:cNvSpPr>
                <a:spLocks/>
              </p:cNvSpPr>
              <p:nvPr/>
            </p:nvSpPr>
            <p:spPr bwMode="hidden">
              <a:xfrm>
                <a:off x="0" y="475"/>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27" name="Freeform 25"/>
              <p:cNvSpPr>
                <a:spLocks/>
              </p:cNvSpPr>
              <p:nvPr/>
            </p:nvSpPr>
            <p:spPr bwMode="hidden">
              <a:xfrm>
                <a:off x="0" y="337"/>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28" name="Freeform 26"/>
              <p:cNvSpPr>
                <a:spLocks/>
              </p:cNvSpPr>
              <p:nvPr/>
            </p:nvSpPr>
            <p:spPr bwMode="hidden">
              <a:xfrm>
                <a:off x="0" y="60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29" name="Freeform 27"/>
              <p:cNvSpPr>
                <a:spLocks/>
              </p:cNvSpPr>
              <p:nvPr/>
            </p:nvSpPr>
            <p:spPr bwMode="hidden">
              <a:xfrm>
                <a:off x="0" y="72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0" name="Freeform 28"/>
              <p:cNvSpPr>
                <a:spLocks/>
              </p:cNvSpPr>
              <p:nvPr/>
            </p:nvSpPr>
            <p:spPr bwMode="hidden">
              <a:xfrm>
                <a:off x="0" y="841"/>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1" name="Freeform 29"/>
              <p:cNvSpPr>
                <a:spLocks/>
              </p:cNvSpPr>
              <p:nvPr/>
            </p:nvSpPr>
            <p:spPr bwMode="hidden">
              <a:xfrm>
                <a:off x="0" y="943"/>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grpSp>
            <p:nvGrpSpPr>
              <p:cNvPr id="32" name="Group 30"/>
              <p:cNvGrpSpPr>
                <a:grpSpLocks/>
              </p:cNvGrpSpPr>
              <p:nvPr/>
            </p:nvGrpSpPr>
            <p:grpSpPr bwMode="auto">
              <a:xfrm>
                <a:off x="0" y="0"/>
                <a:ext cx="5758" cy="1045"/>
                <a:chOff x="0" y="0"/>
                <a:chExt cx="5758" cy="1045"/>
              </a:xfrm>
            </p:grpSpPr>
            <p:sp>
              <p:nvSpPr>
                <p:cNvPr id="54" name="Freeform 31"/>
                <p:cNvSpPr>
                  <a:spLocks/>
                </p:cNvSpPr>
                <p:nvPr/>
              </p:nvSpPr>
              <p:spPr bwMode="hidden">
                <a:xfrm>
                  <a:off x="2849" y="0"/>
                  <a:ext cx="42" cy="1045"/>
                </a:xfrm>
                <a:custGeom>
                  <a:avLst/>
                  <a:gdLst/>
                  <a:ahLst/>
                  <a:cxnLst>
                    <a:cxn ang="0">
                      <a:pos x="18" y="1043"/>
                    </a:cxn>
                    <a:cxn ang="0">
                      <a:pos x="42" y="1043"/>
                    </a:cxn>
                    <a:cxn ang="0">
                      <a:pos x="42" y="0"/>
                    </a:cxn>
                    <a:cxn ang="0">
                      <a:pos x="0" y="0"/>
                    </a:cxn>
                    <a:cxn ang="0">
                      <a:pos x="0" y="1043"/>
                    </a:cxn>
                    <a:cxn ang="0">
                      <a:pos x="18" y="1043"/>
                    </a:cxn>
                    <a:cxn ang="0">
                      <a:pos x="18" y="1043"/>
                    </a:cxn>
                  </a:cxnLst>
                  <a:rect l="0" t="0" r="r" b="b"/>
                  <a:pathLst>
                    <a:path w="42" h="1043">
                      <a:moveTo>
                        <a:pt x="18" y="1043"/>
                      </a:moveTo>
                      <a:lnTo>
                        <a:pt x="42" y="1043"/>
                      </a:lnTo>
                      <a:lnTo>
                        <a:pt x="42" y="0"/>
                      </a:lnTo>
                      <a:lnTo>
                        <a:pt x="0"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55" name="Freeform 32"/>
                <p:cNvSpPr>
                  <a:spLocks/>
                </p:cNvSpPr>
                <p:nvPr/>
              </p:nvSpPr>
              <p:spPr bwMode="hidden">
                <a:xfrm>
                  <a:off x="2400" y="0"/>
                  <a:ext cx="155" cy="1045"/>
                </a:xfrm>
                <a:custGeom>
                  <a:avLst/>
                  <a:gdLst/>
                  <a:ahLst/>
                  <a:cxnLst>
                    <a:cxn ang="0">
                      <a:pos x="131" y="1043"/>
                    </a:cxn>
                    <a:cxn ang="0">
                      <a:pos x="155" y="1043"/>
                    </a:cxn>
                    <a:cxn ang="0">
                      <a:pos x="42" y="0"/>
                    </a:cxn>
                    <a:cxn ang="0">
                      <a:pos x="0" y="0"/>
                    </a:cxn>
                    <a:cxn ang="0">
                      <a:pos x="113" y="1043"/>
                    </a:cxn>
                    <a:cxn ang="0">
                      <a:pos x="131" y="1043"/>
                    </a:cxn>
                    <a:cxn ang="0">
                      <a:pos x="131" y="1043"/>
                    </a:cxn>
                  </a:cxnLst>
                  <a:rect l="0" t="0" r="r" b="b"/>
                  <a:pathLst>
                    <a:path w="155" h="1043">
                      <a:moveTo>
                        <a:pt x="131" y="1043"/>
                      </a:moveTo>
                      <a:lnTo>
                        <a:pt x="155" y="1043"/>
                      </a:lnTo>
                      <a:lnTo>
                        <a:pt x="42" y="0"/>
                      </a:lnTo>
                      <a:lnTo>
                        <a:pt x="0" y="0"/>
                      </a:lnTo>
                      <a:lnTo>
                        <a:pt x="113" y="1043"/>
                      </a:lnTo>
                      <a:lnTo>
                        <a:pt x="131" y="1043"/>
                      </a:lnTo>
                      <a:lnTo>
                        <a:pt x="13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56" name="Freeform 33"/>
                <p:cNvSpPr>
                  <a:spLocks/>
                </p:cNvSpPr>
                <p:nvPr/>
              </p:nvSpPr>
              <p:spPr bwMode="hidden">
                <a:xfrm>
                  <a:off x="1967" y="0"/>
                  <a:ext cx="240" cy="1045"/>
                </a:xfrm>
                <a:custGeom>
                  <a:avLst/>
                  <a:gdLst/>
                  <a:ahLst/>
                  <a:cxnLst>
                    <a:cxn ang="0">
                      <a:pos x="221" y="1043"/>
                    </a:cxn>
                    <a:cxn ang="0">
                      <a:pos x="239" y="1043"/>
                    </a:cxn>
                    <a:cxn ang="0">
                      <a:pos x="36" y="0"/>
                    </a:cxn>
                    <a:cxn ang="0">
                      <a:pos x="0" y="0"/>
                    </a:cxn>
                    <a:cxn ang="0">
                      <a:pos x="203" y="1043"/>
                    </a:cxn>
                    <a:cxn ang="0">
                      <a:pos x="221" y="1043"/>
                    </a:cxn>
                    <a:cxn ang="0">
                      <a:pos x="221" y="1043"/>
                    </a:cxn>
                  </a:cxnLst>
                  <a:rect l="0" t="0" r="r" b="b"/>
                  <a:pathLst>
                    <a:path w="239" h="1043">
                      <a:moveTo>
                        <a:pt x="221" y="1043"/>
                      </a:moveTo>
                      <a:lnTo>
                        <a:pt x="239" y="1043"/>
                      </a:lnTo>
                      <a:lnTo>
                        <a:pt x="36" y="0"/>
                      </a:lnTo>
                      <a:lnTo>
                        <a:pt x="0" y="0"/>
                      </a:lnTo>
                      <a:lnTo>
                        <a:pt x="203" y="1043"/>
                      </a:lnTo>
                      <a:lnTo>
                        <a:pt x="221" y="1043"/>
                      </a:lnTo>
                      <a:lnTo>
                        <a:pt x="22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57" name="Freeform 34"/>
                <p:cNvSpPr>
                  <a:spLocks/>
                </p:cNvSpPr>
                <p:nvPr/>
              </p:nvSpPr>
              <p:spPr bwMode="hidden">
                <a:xfrm>
                  <a:off x="1554" y="0"/>
                  <a:ext cx="353" cy="1045"/>
                </a:xfrm>
                <a:custGeom>
                  <a:avLst/>
                  <a:gdLst/>
                  <a:ahLst/>
                  <a:cxnLst>
                    <a:cxn ang="0">
                      <a:pos x="334" y="1043"/>
                    </a:cxn>
                    <a:cxn ang="0">
                      <a:pos x="352" y="1043"/>
                    </a:cxn>
                    <a:cxn ang="0">
                      <a:pos x="41" y="0"/>
                    </a:cxn>
                    <a:cxn ang="0">
                      <a:pos x="0" y="0"/>
                    </a:cxn>
                    <a:cxn ang="0">
                      <a:pos x="311" y="1043"/>
                    </a:cxn>
                    <a:cxn ang="0">
                      <a:pos x="334" y="1043"/>
                    </a:cxn>
                    <a:cxn ang="0">
                      <a:pos x="334" y="1043"/>
                    </a:cxn>
                  </a:cxnLst>
                  <a:rect l="0" t="0" r="r" b="b"/>
                  <a:pathLst>
                    <a:path w="352" h="1043">
                      <a:moveTo>
                        <a:pt x="334" y="1043"/>
                      </a:moveTo>
                      <a:lnTo>
                        <a:pt x="352" y="1043"/>
                      </a:lnTo>
                      <a:lnTo>
                        <a:pt x="41" y="0"/>
                      </a:lnTo>
                      <a:lnTo>
                        <a:pt x="0" y="0"/>
                      </a:lnTo>
                      <a:lnTo>
                        <a:pt x="311" y="1043"/>
                      </a:lnTo>
                      <a:lnTo>
                        <a:pt x="334" y="1043"/>
                      </a:lnTo>
                      <a:lnTo>
                        <a:pt x="33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58" name="Freeform 35"/>
                <p:cNvSpPr>
                  <a:spLocks/>
                </p:cNvSpPr>
                <p:nvPr/>
              </p:nvSpPr>
              <p:spPr bwMode="hidden">
                <a:xfrm>
                  <a:off x="1134" y="0"/>
                  <a:ext cx="450" cy="1045"/>
                </a:xfrm>
                <a:custGeom>
                  <a:avLst/>
                  <a:gdLst/>
                  <a:ahLst/>
                  <a:cxnLst>
                    <a:cxn ang="0">
                      <a:pos x="425" y="1043"/>
                    </a:cxn>
                    <a:cxn ang="0">
                      <a:pos x="449" y="1043"/>
                    </a:cxn>
                    <a:cxn ang="0">
                      <a:pos x="42" y="0"/>
                    </a:cxn>
                    <a:cxn ang="0">
                      <a:pos x="0" y="0"/>
                    </a:cxn>
                    <a:cxn ang="0">
                      <a:pos x="407" y="1043"/>
                    </a:cxn>
                    <a:cxn ang="0">
                      <a:pos x="425" y="1043"/>
                    </a:cxn>
                    <a:cxn ang="0">
                      <a:pos x="425" y="1043"/>
                    </a:cxn>
                  </a:cxnLst>
                  <a:rect l="0" t="0" r="r" b="b"/>
                  <a:pathLst>
                    <a:path w="449" h="1043">
                      <a:moveTo>
                        <a:pt x="425" y="1043"/>
                      </a:moveTo>
                      <a:lnTo>
                        <a:pt x="449" y="1043"/>
                      </a:lnTo>
                      <a:lnTo>
                        <a:pt x="42" y="0"/>
                      </a:lnTo>
                      <a:lnTo>
                        <a:pt x="0" y="0"/>
                      </a:lnTo>
                      <a:lnTo>
                        <a:pt x="407" y="1043"/>
                      </a:lnTo>
                      <a:lnTo>
                        <a:pt x="425" y="1043"/>
                      </a:lnTo>
                      <a:lnTo>
                        <a:pt x="425"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59" name="Freeform 36"/>
                <p:cNvSpPr>
                  <a:spLocks/>
                </p:cNvSpPr>
                <p:nvPr/>
              </p:nvSpPr>
              <p:spPr bwMode="hidden">
                <a:xfrm>
                  <a:off x="714" y="0"/>
                  <a:ext cx="540" cy="1045"/>
                </a:xfrm>
                <a:custGeom>
                  <a:avLst/>
                  <a:gdLst/>
                  <a:ahLst/>
                  <a:cxnLst>
                    <a:cxn ang="0">
                      <a:pos x="520" y="1043"/>
                    </a:cxn>
                    <a:cxn ang="0">
                      <a:pos x="538" y="1043"/>
                    </a:cxn>
                    <a:cxn ang="0">
                      <a:pos x="41" y="0"/>
                    </a:cxn>
                    <a:cxn ang="0">
                      <a:pos x="0" y="0"/>
                    </a:cxn>
                    <a:cxn ang="0">
                      <a:pos x="496" y="1043"/>
                    </a:cxn>
                    <a:cxn ang="0">
                      <a:pos x="520" y="1043"/>
                    </a:cxn>
                    <a:cxn ang="0">
                      <a:pos x="520" y="1043"/>
                    </a:cxn>
                  </a:cxnLst>
                  <a:rect l="0" t="0" r="r" b="b"/>
                  <a:pathLst>
                    <a:path w="538" h="1043">
                      <a:moveTo>
                        <a:pt x="520" y="1043"/>
                      </a:moveTo>
                      <a:lnTo>
                        <a:pt x="538" y="1043"/>
                      </a:lnTo>
                      <a:lnTo>
                        <a:pt x="41" y="0"/>
                      </a:lnTo>
                      <a:lnTo>
                        <a:pt x="0" y="0"/>
                      </a:lnTo>
                      <a:lnTo>
                        <a:pt x="496" y="1043"/>
                      </a:lnTo>
                      <a:lnTo>
                        <a:pt x="520" y="1043"/>
                      </a:lnTo>
                      <a:lnTo>
                        <a:pt x="520"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60" name="Freeform 37"/>
                <p:cNvSpPr>
                  <a:spLocks/>
                </p:cNvSpPr>
                <p:nvPr/>
              </p:nvSpPr>
              <p:spPr bwMode="hidden">
                <a:xfrm>
                  <a:off x="306" y="0"/>
                  <a:ext cx="642" cy="1045"/>
                </a:xfrm>
                <a:custGeom>
                  <a:avLst/>
                  <a:gdLst/>
                  <a:ahLst/>
                  <a:cxnLst>
                    <a:cxn ang="0">
                      <a:pos x="622" y="1043"/>
                    </a:cxn>
                    <a:cxn ang="0">
                      <a:pos x="640" y="1043"/>
                    </a:cxn>
                    <a:cxn ang="0">
                      <a:pos x="48" y="0"/>
                    </a:cxn>
                    <a:cxn ang="0">
                      <a:pos x="0" y="0"/>
                    </a:cxn>
                    <a:cxn ang="0">
                      <a:pos x="598" y="1043"/>
                    </a:cxn>
                    <a:cxn ang="0">
                      <a:pos x="622" y="1043"/>
                    </a:cxn>
                    <a:cxn ang="0">
                      <a:pos x="622" y="1043"/>
                    </a:cxn>
                  </a:cxnLst>
                  <a:rect l="0" t="0" r="r" b="b"/>
                  <a:pathLst>
                    <a:path w="640" h="1043">
                      <a:moveTo>
                        <a:pt x="622" y="1043"/>
                      </a:moveTo>
                      <a:lnTo>
                        <a:pt x="640" y="1043"/>
                      </a:lnTo>
                      <a:lnTo>
                        <a:pt x="48" y="0"/>
                      </a:lnTo>
                      <a:lnTo>
                        <a:pt x="0" y="0"/>
                      </a:lnTo>
                      <a:lnTo>
                        <a:pt x="598" y="1043"/>
                      </a:lnTo>
                      <a:lnTo>
                        <a:pt x="622" y="1043"/>
                      </a:lnTo>
                      <a:lnTo>
                        <a:pt x="622"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61" name="Freeform 38"/>
                <p:cNvSpPr>
                  <a:spLocks/>
                </p:cNvSpPr>
                <p:nvPr/>
              </p:nvSpPr>
              <p:spPr bwMode="hidden">
                <a:xfrm>
                  <a:off x="0" y="108"/>
                  <a:ext cx="630" cy="937"/>
                </a:xfrm>
                <a:custGeom>
                  <a:avLst/>
                  <a:gdLst/>
                  <a:ahLst/>
                  <a:cxnLst>
                    <a:cxn ang="0">
                      <a:pos x="604" y="935"/>
                    </a:cxn>
                    <a:cxn ang="0">
                      <a:pos x="628" y="935"/>
                    </a:cxn>
                    <a:cxn ang="0">
                      <a:pos x="0" y="0"/>
                    </a:cxn>
                    <a:cxn ang="0">
                      <a:pos x="0" y="66"/>
                    </a:cxn>
                    <a:cxn ang="0">
                      <a:pos x="580" y="935"/>
                    </a:cxn>
                    <a:cxn ang="0">
                      <a:pos x="604" y="935"/>
                    </a:cxn>
                    <a:cxn ang="0">
                      <a:pos x="604" y="935"/>
                    </a:cxn>
                  </a:cxnLst>
                  <a:rect l="0" t="0" r="r" b="b"/>
                  <a:pathLst>
                    <a:path w="628" h="935">
                      <a:moveTo>
                        <a:pt x="604" y="935"/>
                      </a:moveTo>
                      <a:lnTo>
                        <a:pt x="628" y="935"/>
                      </a:lnTo>
                      <a:lnTo>
                        <a:pt x="0" y="0"/>
                      </a:lnTo>
                      <a:lnTo>
                        <a:pt x="0" y="66"/>
                      </a:lnTo>
                      <a:lnTo>
                        <a:pt x="580" y="935"/>
                      </a:lnTo>
                      <a:lnTo>
                        <a:pt x="604" y="935"/>
                      </a:lnTo>
                      <a:lnTo>
                        <a:pt x="604" y="93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62" name="Freeform 39"/>
                <p:cNvSpPr>
                  <a:spLocks/>
                </p:cNvSpPr>
                <p:nvPr/>
              </p:nvSpPr>
              <p:spPr bwMode="hidden">
                <a:xfrm>
                  <a:off x="3191" y="0"/>
                  <a:ext cx="155" cy="1045"/>
                </a:xfrm>
                <a:custGeom>
                  <a:avLst/>
                  <a:gdLst/>
                  <a:ahLst/>
                  <a:cxnLst>
                    <a:cxn ang="0">
                      <a:pos x="18" y="1043"/>
                    </a:cxn>
                    <a:cxn ang="0">
                      <a:pos x="42" y="1043"/>
                    </a:cxn>
                    <a:cxn ang="0">
                      <a:pos x="155" y="0"/>
                    </a:cxn>
                    <a:cxn ang="0">
                      <a:pos x="114" y="0"/>
                    </a:cxn>
                    <a:cxn ang="0">
                      <a:pos x="0" y="1043"/>
                    </a:cxn>
                    <a:cxn ang="0">
                      <a:pos x="18" y="1043"/>
                    </a:cxn>
                    <a:cxn ang="0">
                      <a:pos x="18" y="1043"/>
                    </a:cxn>
                  </a:cxnLst>
                  <a:rect l="0" t="0" r="r" b="b"/>
                  <a:pathLst>
                    <a:path w="155" h="1043">
                      <a:moveTo>
                        <a:pt x="18" y="1043"/>
                      </a:moveTo>
                      <a:lnTo>
                        <a:pt x="42" y="1043"/>
                      </a:lnTo>
                      <a:lnTo>
                        <a:pt x="155" y="0"/>
                      </a:lnTo>
                      <a:lnTo>
                        <a:pt x="114"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63" name="Freeform 40"/>
                <p:cNvSpPr>
                  <a:spLocks/>
                </p:cNvSpPr>
                <p:nvPr/>
              </p:nvSpPr>
              <p:spPr bwMode="hidden">
                <a:xfrm>
                  <a:off x="3533" y="0"/>
                  <a:ext cx="240" cy="1045"/>
                </a:xfrm>
                <a:custGeom>
                  <a:avLst/>
                  <a:gdLst/>
                  <a:ahLst/>
                  <a:cxnLst>
                    <a:cxn ang="0">
                      <a:pos x="18" y="1043"/>
                    </a:cxn>
                    <a:cxn ang="0">
                      <a:pos x="36" y="1043"/>
                    </a:cxn>
                    <a:cxn ang="0">
                      <a:pos x="239" y="0"/>
                    </a:cxn>
                    <a:cxn ang="0">
                      <a:pos x="203" y="0"/>
                    </a:cxn>
                    <a:cxn ang="0">
                      <a:pos x="0" y="1043"/>
                    </a:cxn>
                    <a:cxn ang="0">
                      <a:pos x="18" y="1043"/>
                    </a:cxn>
                    <a:cxn ang="0">
                      <a:pos x="18" y="1043"/>
                    </a:cxn>
                  </a:cxnLst>
                  <a:rect l="0" t="0" r="r" b="b"/>
                  <a:pathLst>
                    <a:path w="239" h="1043">
                      <a:moveTo>
                        <a:pt x="18" y="1043"/>
                      </a:moveTo>
                      <a:lnTo>
                        <a:pt x="36" y="1043"/>
                      </a:lnTo>
                      <a:lnTo>
                        <a:pt x="239" y="0"/>
                      </a:lnTo>
                      <a:lnTo>
                        <a:pt x="203"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64" name="Freeform 41"/>
                <p:cNvSpPr>
                  <a:spLocks/>
                </p:cNvSpPr>
                <p:nvPr/>
              </p:nvSpPr>
              <p:spPr bwMode="hidden">
                <a:xfrm>
                  <a:off x="3821" y="0"/>
                  <a:ext cx="359" cy="1045"/>
                </a:xfrm>
                <a:custGeom>
                  <a:avLst/>
                  <a:gdLst/>
                  <a:ahLst/>
                  <a:cxnLst>
                    <a:cxn ang="0">
                      <a:pos x="24" y="1043"/>
                    </a:cxn>
                    <a:cxn ang="0">
                      <a:pos x="42" y="1043"/>
                    </a:cxn>
                    <a:cxn ang="0">
                      <a:pos x="358" y="0"/>
                    </a:cxn>
                    <a:cxn ang="0">
                      <a:pos x="317" y="0"/>
                    </a:cxn>
                    <a:cxn ang="0">
                      <a:pos x="0" y="1043"/>
                    </a:cxn>
                    <a:cxn ang="0">
                      <a:pos x="24" y="1043"/>
                    </a:cxn>
                    <a:cxn ang="0">
                      <a:pos x="24" y="1043"/>
                    </a:cxn>
                  </a:cxnLst>
                  <a:rect l="0" t="0" r="r" b="b"/>
                  <a:pathLst>
                    <a:path w="358" h="1043">
                      <a:moveTo>
                        <a:pt x="24" y="1043"/>
                      </a:moveTo>
                      <a:lnTo>
                        <a:pt x="42" y="1043"/>
                      </a:lnTo>
                      <a:lnTo>
                        <a:pt x="358" y="0"/>
                      </a:lnTo>
                      <a:lnTo>
                        <a:pt x="317" y="0"/>
                      </a:lnTo>
                      <a:lnTo>
                        <a:pt x="0" y="1043"/>
                      </a:lnTo>
                      <a:lnTo>
                        <a:pt x="24" y="1043"/>
                      </a:lnTo>
                      <a:lnTo>
                        <a:pt x="2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65" name="Freeform 42"/>
                <p:cNvSpPr>
                  <a:spLocks/>
                </p:cNvSpPr>
                <p:nvPr/>
              </p:nvSpPr>
              <p:spPr bwMode="hidden">
                <a:xfrm>
                  <a:off x="4139" y="0"/>
                  <a:ext cx="449" cy="1045"/>
                </a:xfrm>
                <a:custGeom>
                  <a:avLst/>
                  <a:gdLst/>
                  <a:ahLst/>
                  <a:cxnLst>
                    <a:cxn ang="0">
                      <a:pos x="18" y="1043"/>
                    </a:cxn>
                    <a:cxn ang="0">
                      <a:pos x="41" y="1043"/>
                    </a:cxn>
                    <a:cxn ang="0">
                      <a:pos x="448" y="0"/>
                    </a:cxn>
                    <a:cxn ang="0">
                      <a:pos x="406" y="0"/>
                    </a:cxn>
                    <a:cxn ang="0">
                      <a:pos x="0" y="1043"/>
                    </a:cxn>
                    <a:cxn ang="0">
                      <a:pos x="18" y="1043"/>
                    </a:cxn>
                    <a:cxn ang="0">
                      <a:pos x="18" y="1043"/>
                    </a:cxn>
                  </a:cxnLst>
                  <a:rect l="0" t="0" r="r" b="b"/>
                  <a:pathLst>
                    <a:path w="448" h="1043">
                      <a:moveTo>
                        <a:pt x="18" y="1043"/>
                      </a:moveTo>
                      <a:lnTo>
                        <a:pt x="41" y="1043"/>
                      </a:lnTo>
                      <a:lnTo>
                        <a:pt x="448" y="0"/>
                      </a:lnTo>
                      <a:lnTo>
                        <a:pt x="406"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66" name="Freeform 43"/>
                <p:cNvSpPr>
                  <a:spLocks/>
                </p:cNvSpPr>
                <p:nvPr/>
              </p:nvSpPr>
              <p:spPr bwMode="hidden">
                <a:xfrm>
                  <a:off x="4480" y="0"/>
                  <a:ext cx="541" cy="1045"/>
                </a:xfrm>
                <a:custGeom>
                  <a:avLst/>
                  <a:gdLst/>
                  <a:ahLst/>
                  <a:cxnLst>
                    <a:cxn ang="0">
                      <a:pos x="18" y="1043"/>
                    </a:cxn>
                    <a:cxn ang="0">
                      <a:pos x="42" y="1043"/>
                    </a:cxn>
                    <a:cxn ang="0">
                      <a:pos x="539" y="0"/>
                    </a:cxn>
                    <a:cxn ang="0">
                      <a:pos x="497" y="0"/>
                    </a:cxn>
                    <a:cxn ang="0">
                      <a:pos x="0" y="1043"/>
                    </a:cxn>
                    <a:cxn ang="0">
                      <a:pos x="18" y="1043"/>
                    </a:cxn>
                    <a:cxn ang="0">
                      <a:pos x="18" y="1043"/>
                    </a:cxn>
                  </a:cxnLst>
                  <a:rect l="0" t="0" r="r" b="b"/>
                  <a:pathLst>
                    <a:path w="539" h="1043">
                      <a:moveTo>
                        <a:pt x="18" y="1043"/>
                      </a:moveTo>
                      <a:lnTo>
                        <a:pt x="42" y="1043"/>
                      </a:lnTo>
                      <a:lnTo>
                        <a:pt x="539" y="0"/>
                      </a:lnTo>
                      <a:lnTo>
                        <a:pt x="497"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67" name="Freeform 44"/>
                <p:cNvSpPr>
                  <a:spLocks/>
                </p:cNvSpPr>
                <p:nvPr/>
              </p:nvSpPr>
              <p:spPr bwMode="hidden">
                <a:xfrm>
                  <a:off x="4768" y="0"/>
                  <a:ext cx="642" cy="1045"/>
                </a:xfrm>
                <a:custGeom>
                  <a:avLst/>
                  <a:gdLst/>
                  <a:ahLst/>
                  <a:cxnLst>
                    <a:cxn ang="0">
                      <a:pos x="18" y="1043"/>
                    </a:cxn>
                    <a:cxn ang="0">
                      <a:pos x="42" y="1043"/>
                    </a:cxn>
                    <a:cxn ang="0">
                      <a:pos x="640" y="0"/>
                    </a:cxn>
                    <a:cxn ang="0">
                      <a:pos x="592" y="0"/>
                    </a:cxn>
                    <a:cxn ang="0">
                      <a:pos x="0" y="1043"/>
                    </a:cxn>
                    <a:cxn ang="0">
                      <a:pos x="18" y="1043"/>
                    </a:cxn>
                    <a:cxn ang="0">
                      <a:pos x="18" y="1043"/>
                    </a:cxn>
                  </a:cxnLst>
                  <a:rect l="0" t="0" r="r" b="b"/>
                  <a:pathLst>
                    <a:path w="640" h="1043">
                      <a:moveTo>
                        <a:pt x="18" y="1043"/>
                      </a:moveTo>
                      <a:lnTo>
                        <a:pt x="42" y="1043"/>
                      </a:lnTo>
                      <a:lnTo>
                        <a:pt x="640" y="0"/>
                      </a:lnTo>
                      <a:lnTo>
                        <a:pt x="592"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68" name="Freeform 45"/>
                <p:cNvSpPr>
                  <a:spLocks/>
                </p:cNvSpPr>
                <p:nvPr/>
              </p:nvSpPr>
              <p:spPr bwMode="hidden">
                <a:xfrm>
                  <a:off x="5086" y="48"/>
                  <a:ext cx="672" cy="997"/>
                </a:xfrm>
                <a:custGeom>
                  <a:avLst/>
                  <a:gdLst/>
                  <a:ahLst/>
                  <a:cxnLst>
                    <a:cxn ang="0">
                      <a:pos x="24" y="995"/>
                    </a:cxn>
                    <a:cxn ang="0">
                      <a:pos x="48" y="995"/>
                    </a:cxn>
                    <a:cxn ang="0">
                      <a:pos x="670" y="72"/>
                    </a:cxn>
                    <a:cxn ang="0">
                      <a:pos x="670" y="0"/>
                    </a:cxn>
                    <a:cxn ang="0">
                      <a:pos x="0" y="995"/>
                    </a:cxn>
                    <a:cxn ang="0">
                      <a:pos x="24" y="995"/>
                    </a:cxn>
                    <a:cxn ang="0">
                      <a:pos x="24" y="995"/>
                    </a:cxn>
                  </a:cxnLst>
                  <a:rect l="0" t="0" r="r" b="b"/>
                  <a:pathLst>
                    <a:path w="670" h="995">
                      <a:moveTo>
                        <a:pt x="24" y="995"/>
                      </a:moveTo>
                      <a:lnTo>
                        <a:pt x="48" y="995"/>
                      </a:lnTo>
                      <a:lnTo>
                        <a:pt x="670" y="72"/>
                      </a:lnTo>
                      <a:lnTo>
                        <a:pt x="670" y="0"/>
                      </a:lnTo>
                      <a:lnTo>
                        <a:pt x="0" y="995"/>
                      </a:lnTo>
                      <a:lnTo>
                        <a:pt x="24" y="995"/>
                      </a:lnTo>
                      <a:lnTo>
                        <a:pt x="24" y="99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grpSp>
          <p:grpSp>
            <p:nvGrpSpPr>
              <p:cNvPr id="33" name="Group 46"/>
              <p:cNvGrpSpPr>
                <a:grpSpLocks/>
              </p:cNvGrpSpPr>
              <p:nvPr/>
            </p:nvGrpSpPr>
            <p:grpSpPr bwMode="auto">
              <a:xfrm>
                <a:off x="0" y="558"/>
                <a:ext cx="5758" cy="487"/>
                <a:chOff x="0" y="558"/>
                <a:chExt cx="5758" cy="487"/>
              </a:xfrm>
            </p:grpSpPr>
            <p:sp>
              <p:nvSpPr>
                <p:cNvPr id="52" name="Freeform 47"/>
                <p:cNvSpPr>
                  <a:spLocks/>
                </p:cNvSpPr>
                <p:nvPr/>
              </p:nvSpPr>
              <p:spPr bwMode="hidden">
                <a:xfrm>
                  <a:off x="0" y="618"/>
                  <a:ext cx="306" cy="427"/>
                </a:xfrm>
                <a:custGeom>
                  <a:avLst/>
                  <a:gdLst/>
                  <a:ahLst/>
                  <a:cxnLst>
                    <a:cxn ang="0">
                      <a:pos x="281" y="426"/>
                    </a:cxn>
                    <a:cxn ang="0">
                      <a:pos x="305" y="426"/>
                    </a:cxn>
                    <a:cxn ang="0">
                      <a:pos x="0" y="0"/>
                    </a:cxn>
                    <a:cxn ang="0">
                      <a:pos x="0" y="66"/>
                    </a:cxn>
                    <a:cxn ang="0">
                      <a:pos x="251" y="426"/>
                    </a:cxn>
                    <a:cxn ang="0">
                      <a:pos x="281" y="426"/>
                    </a:cxn>
                    <a:cxn ang="0">
                      <a:pos x="281" y="426"/>
                    </a:cxn>
                  </a:cxnLst>
                  <a:rect l="0" t="0" r="r" b="b"/>
                  <a:pathLst>
                    <a:path w="305" h="426">
                      <a:moveTo>
                        <a:pt x="281" y="426"/>
                      </a:moveTo>
                      <a:lnTo>
                        <a:pt x="305" y="426"/>
                      </a:lnTo>
                      <a:lnTo>
                        <a:pt x="0" y="0"/>
                      </a:lnTo>
                      <a:lnTo>
                        <a:pt x="0" y="66"/>
                      </a:lnTo>
                      <a:lnTo>
                        <a:pt x="251" y="426"/>
                      </a:lnTo>
                      <a:lnTo>
                        <a:pt x="281" y="426"/>
                      </a:lnTo>
                      <a:lnTo>
                        <a:pt x="281" y="426"/>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53" name="Freeform 48"/>
                <p:cNvSpPr>
                  <a:spLocks/>
                </p:cNvSpPr>
                <p:nvPr/>
              </p:nvSpPr>
              <p:spPr bwMode="hidden">
                <a:xfrm>
                  <a:off x="5410" y="558"/>
                  <a:ext cx="348" cy="487"/>
                </a:xfrm>
                <a:custGeom>
                  <a:avLst/>
                  <a:gdLst/>
                  <a:ahLst/>
                  <a:cxnLst>
                    <a:cxn ang="0">
                      <a:pos x="24" y="486"/>
                    </a:cxn>
                    <a:cxn ang="0">
                      <a:pos x="48" y="486"/>
                    </a:cxn>
                    <a:cxn ang="0">
                      <a:pos x="347" y="72"/>
                    </a:cxn>
                    <a:cxn ang="0">
                      <a:pos x="347" y="0"/>
                    </a:cxn>
                    <a:cxn ang="0">
                      <a:pos x="0" y="486"/>
                    </a:cxn>
                    <a:cxn ang="0">
                      <a:pos x="24" y="486"/>
                    </a:cxn>
                    <a:cxn ang="0">
                      <a:pos x="24" y="486"/>
                    </a:cxn>
                  </a:cxnLst>
                  <a:rect l="0" t="0" r="r" b="b"/>
                  <a:pathLst>
                    <a:path w="347" h="486">
                      <a:moveTo>
                        <a:pt x="24" y="486"/>
                      </a:moveTo>
                      <a:lnTo>
                        <a:pt x="48" y="486"/>
                      </a:lnTo>
                      <a:lnTo>
                        <a:pt x="347" y="72"/>
                      </a:lnTo>
                      <a:lnTo>
                        <a:pt x="347" y="0"/>
                      </a:lnTo>
                      <a:lnTo>
                        <a:pt x="0" y="486"/>
                      </a:lnTo>
                      <a:lnTo>
                        <a:pt x="24" y="486"/>
                      </a:lnTo>
                      <a:lnTo>
                        <a:pt x="24" y="486"/>
                      </a:lnTo>
                      <a:close/>
                    </a:path>
                  </a:pathLst>
                </a:custGeom>
                <a:solidFill>
                  <a:schemeClr val="accent2"/>
                </a:solidFill>
                <a:ln w="9525">
                  <a:noFill/>
                  <a:round/>
                  <a:headEnd/>
                  <a:tailEnd/>
                </a:ln>
              </p:spPr>
              <p:txBody>
                <a:bodyPr/>
                <a:lstStyle/>
                <a:p>
                  <a:pPr eaLnBrk="0" hangingPunct="0">
                    <a:defRPr/>
                  </a:pPr>
                  <a:endParaRPr lang="en-US">
                    <a:cs typeface="+mn-cs"/>
                  </a:endParaRPr>
                </a:p>
              </p:txBody>
            </p:sp>
          </p:grpSp>
          <p:grpSp>
            <p:nvGrpSpPr>
              <p:cNvPr id="34" name="Group 49"/>
              <p:cNvGrpSpPr>
                <a:grpSpLocks/>
              </p:cNvGrpSpPr>
              <p:nvPr/>
            </p:nvGrpSpPr>
            <p:grpSpPr bwMode="auto">
              <a:xfrm>
                <a:off x="264" y="1039"/>
                <a:ext cx="5200" cy="3280"/>
                <a:chOff x="264" y="1039"/>
                <a:chExt cx="5200" cy="3280"/>
              </a:xfrm>
            </p:grpSpPr>
            <p:sp>
              <p:nvSpPr>
                <p:cNvPr id="43" name="Freeform 50"/>
                <p:cNvSpPr>
                  <a:spLocks/>
                </p:cNvSpPr>
                <p:nvPr/>
              </p:nvSpPr>
              <p:spPr bwMode="hidden">
                <a:xfrm>
                  <a:off x="2849" y="1039"/>
                  <a:ext cx="42" cy="3280"/>
                </a:xfrm>
                <a:custGeom>
                  <a:avLst/>
                  <a:gdLst/>
                  <a:ahLst/>
                  <a:cxnLst>
                    <a:cxn ang="0">
                      <a:pos x="18" y="0"/>
                    </a:cxn>
                    <a:cxn ang="0">
                      <a:pos x="0" y="0"/>
                    </a:cxn>
                    <a:cxn ang="0">
                      <a:pos x="0" y="3273"/>
                    </a:cxn>
                    <a:cxn ang="0">
                      <a:pos x="42" y="3273"/>
                    </a:cxn>
                    <a:cxn ang="0">
                      <a:pos x="42" y="0"/>
                    </a:cxn>
                    <a:cxn ang="0">
                      <a:pos x="18" y="0"/>
                    </a:cxn>
                    <a:cxn ang="0">
                      <a:pos x="18" y="0"/>
                    </a:cxn>
                  </a:cxnLst>
                  <a:rect l="0" t="0" r="r" b="b"/>
                  <a:pathLst>
                    <a:path w="42" h="3273">
                      <a:moveTo>
                        <a:pt x="18" y="0"/>
                      </a:moveTo>
                      <a:lnTo>
                        <a:pt x="0" y="0"/>
                      </a:lnTo>
                      <a:lnTo>
                        <a:pt x="0" y="3273"/>
                      </a:lnTo>
                      <a:lnTo>
                        <a:pt x="42"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44" name="Freeform 51"/>
                <p:cNvSpPr>
                  <a:spLocks/>
                </p:cNvSpPr>
                <p:nvPr/>
              </p:nvSpPr>
              <p:spPr bwMode="hidden">
                <a:xfrm>
                  <a:off x="2154" y="1039"/>
                  <a:ext cx="401" cy="3280"/>
                </a:xfrm>
                <a:custGeom>
                  <a:avLst/>
                  <a:gdLst/>
                  <a:ahLst/>
                  <a:cxnLst>
                    <a:cxn ang="0">
                      <a:pos x="376" y="0"/>
                    </a:cxn>
                    <a:cxn ang="0">
                      <a:pos x="358" y="0"/>
                    </a:cxn>
                    <a:cxn ang="0">
                      <a:pos x="0" y="3273"/>
                    </a:cxn>
                    <a:cxn ang="0">
                      <a:pos x="41" y="3273"/>
                    </a:cxn>
                    <a:cxn ang="0">
                      <a:pos x="400" y="0"/>
                    </a:cxn>
                    <a:cxn ang="0">
                      <a:pos x="376" y="0"/>
                    </a:cxn>
                    <a:cxn ang="0">
                      <a:pos x="376" y="0"/>
                    </a:cxn>
                  </a:cxnLst>
                  <a:rect l="0" t="0" r="r" b="b"/>
                  <a:pathLst>
                    <a:path w="400" h="3273">
                      <a:moveTo>
                        <a:pt x="376" y="0"/>
                      </a:moveTo>
                      <a:lnTo>
                        <a:pt x="358" y="0"/>
                      </a:lnTo>
                      <a:lnTo>
                        <a:pt x="0" y="3273"/>
                      </a:lnTo>
                      <a:lnTo>
                        <a:pt x="41" y="3273"/>
                      </a:lnTo>
                      <a:lnTo>
                        <a:pt x="400" y="0"/>
                      </a:lnTo>
                      <a:lnTo>
                        <a:pt x="376" y="0"/>
                      </a:lnTo>
                      <a:lnTo>
                        <a:pt x="37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45" name="Freeform 52"/>
                <p:cNvSpPr>
                  <a:spLocks/>
                </p:cNvSpPr>
                <p:nvPr/>
              </p:nvSpPr>
              <p:spPr bwMode="hidden">
                <a:xfrm>
                  <a:off x="1530" y="1039"/>
                  <a:ext cx="677" cy="3280"/>
                </a:xfrm>
                <a:custGeom>
                  <a:avLst/>
                  <a:gdLst/>
                  <a:ahLst/>
                  <a:cxnLst>
                    <a:cxn ang="0">
                      <a:pos x="657" y="0"/>
                    </a:cxn>
                    <a:cxn ang="0">
                      <a:pos x="639" y="0"/>
                    </a:cxn>
                    <a:cxn ang="0">
                      <a:pos x="0" y="3273"/>
                    </a:cxn>
                    <a:cxn ang="0">
                      <a:pos x="42" y="3273"/>
                    </a:cxn>
                    <a:cxn ang="0">
                      <a:pos x="675" y="0"/>
                    </a:cxn>
                    <a:cxn ang="0">
                      <a:pos x="657" y="0"/>
                    </a:cxn>
                    <a:cxn ang="0">
                      <a:pos x="657" y="0"/>
                    </a:cxn>
                  </a:cxnLst>
                  <a:rect l="0" t="0" r="r" b="b"/>
                  <a:pathLst>
                    <a:path w="675" h="3273">
                      <a:moveTo>
                        <a:pt x="657" y="0"/>
                      </a:moveTo>
                      <a:lnTo>
                        <a:pt x="639" y="0"/>
                      </a:lnTo>
                      <a:lnTo>
                        <a:pt x="0" y="3273"/>
                      </a:lnTo>
                      <a:lnTo>
                        <a:pt x="42" y="3273"/>
                      </a:lnTo>
                      <a:lnTo>
                        <a:pt x="675" y="0"/>
                      </a:lnTo>
                      <a:lnTo>
                        <a:pt x="657" y="0"/>
                      </a:lnTo>
                      <a:lnTo>
                        <a:pt x="657"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46" name="Freeform 53"/>
                <p:cNvSpPr>
                  <a:spLocks/>
                </p:cNvSpPr>
                <p:nvPr/>
              </p:nvSpPr>
              <p:spPr bwMode="hidden">
                <a:xfrm>
                  <a:off x="876" y="1039"/>
                  <a:ext cx="1031" cy="3280"/>
                </a:xfrm>
                <a:custGeom>
                  <a:avLst/>
                  <a:gdLst/>
                  <a:ahLst/>
                  <a:cxnLst>
                    <a:cxn ang="0">
                      <a:pos x="1013" y="0"/>
                    </a:cxn>
                    <a:cxn ang="0">
                      <a:pos x="990" y="0"/>
                    </a:cxn>
                    <a:cxn ang="0">
                      <a:pos x="0" y="3280"/>
                    </a:cxn>
                    <a:cxn ang="0">
                      <a:pos x="42" y="3280"/>
                    </a:cxn>
                    <a:cxn ang="0">
                      <a:pos x="1031" y="4"/>
                    </a:cxn>
                    <a:cxn ang="0">
                      <a:pos x="1013" y="0"/>
                    </a:cxn>
                    <a:cxn ang="0">
                      <a:pos x="1013" y="0"/>
                    </a:cxn>
                  </a:cxnLst>
                  <a:rect l="0" t="0" r="r" b="b"/>
                  <a:pathLst>
                    <a:path w="1031" h="3280">
                      <a:moveTo>
                        <a:pt x="1013" y="0"/>
                      </a:moveTo>
                      <a:lnTo>
                        <a:pt x="990" y="0"/>
                      </a:lnTo>
                      <a:lnTo>
                        <a:pt x="0" y="3280"/>
                      </a:lnTo>
                      <a:lnTo>
                        <a:pt x="42" y="3280"/>
                      </a:lnTo>
                      <a:lnTo>
                        <a:pt x="1031" y="4"/>
                      </a:lnTo>
                      <a:lnTo>
                        <a:pt x="1013" y="0"/>
                      </a:lnTo>
                      <a:lnTo>
                        <a:pt x="101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47" name="Freeform 54"/>
                <p:cNvSpPr>
                  <a:spLocks/>
                </p:cNvSpPr>
                <p:nvPr/>
              </p:nvSpPr>
              <p:spPr bwMode="hidden">
                <a:xfrm>
                  <a:off x="264" y="1039"/>
                  <a:ext cx="1319" cy="3280"/>
                </a:xfrm>
                <a:custGeom>
                  <a:avLst/>
                  <a:gdLst/>
                  <a:ahLst/>
                  <a:cxnLst>
                    <a:cxn ang="0">
                      <a:pos x="1296" y="0"/>
                    </a:cxn>
                    <a:cxn ang="0">
                      <a:pos x="1278" y="0"/>
                    </a:cxn>
                    <a:cxn ang="0">
                      <a:pos x="0" y="3280"/>
                    </a:cxn>
                    <a:cxn ang="0">
                      <a:pos x="42" y="3280"/>
                    </a:cxn>
                    <a:cxn ang="0">
                      <a:pos x="1319" y="5"/>
                    </a:cxn>
                    <a:cxn ang="0">
                      <a:pos x="1296" y="0"/>
                    </a:cxn>
                    <a:cxn ang="0">
                      <a:pos x="1296" y="0"/>
                    </a:cxn>
                  </a:cxnLst>
                  <a:rect l="0" t="0" r="r" b="b"/>
                  <a:pathLst>
                    <a:path w="1319" h="3280">
                      <a:moveTo>
                        <a:pt x="1296" y="0"/>
                      </a:moveTo>
                      <a:lnTo>
                        <a:pt x="1278" y="0"/>
                      </a:lnTo>
                      <a:lnTo>
                        <a:pt x="0" y="3280"/>
                      </a:lnTo>
                      <a:lnTo>
                        <a:pt x="42" y="3280"/>
                      </a:lnTo>
                      <a:lnTo>
                        <a:pt x="1319" y="5"/>
                      </a:lnTo>
                      <a:lnTo>
                        <a:pt x="1296" y="0"/>
                      </a:lnTo>
                      <a:lnTo>
                        <a:pt x="129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48" name="Freeform 55"/>
                <p:cNvSpPr>
                  <a:spLocks/>
                </p:cNvSpPr>
                <p:nvPr/>
              </p:nvSpPr>
              <p:spPr bwMode="hidden">
                <a:xfrm>
                  <a:off x="3191" y="1039"/>
                  <a:ext cx="402" cy="3280"/>
                </a:xfrm>
                <a:custGeom>
                  <a:avLst/>
                  <a:gdLst/>
                  <a:ahLst/>
                  <a:cxnLst>
                    <a:cxn ang="0">
                      <a:pos x="18" y="0"/>
                    </a:cxn>
                    <a:cxn ang="0">
                      <a:pos x="0" y="0"/>
                    </a:cxn>
                    <a:cxn ang="0">
                      <a:pos x="359" y="3273"/>
                    </a:cxn>
                    <a:cxn ang="0">
                      <a:pos x="401" y="3273"/>
                    </a:cxn>
                    <a:cxn ang="0">
                      <a:pos x="42" y="0"/>
                    </a:cxn>
                    <a:cxn ang="0">
                      <a:pos x="18" y="0"/>
                    </a:cxn>
                    <a:cxn ang="0">
                      <a:pos x="18" y="0"/>
                    </a:cxn>
                  </a:cxnLst>
                  <a:rect l="0" t="0" r="r" b="b"/>
                  <a:pathLst>
                    <a:path w="401" h="3273">
                      <a:moveTo>
                        <a:pt x="18" y="0"/>
                      </a:moveTo>
                      <a:lnTo>
                        <a:pt x="0" y="0"/>
                      </a:lnTo>
                      <a:lnTo>
                        <a:pt x="359" y="3273"/>
                      </a:lnTo>
                      <a:lnTo>
                        <a:pt x="401"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49" name="Freeform 56"/>
                <p:cNvSpPr>
                  <a:spLocks/>
                </p:cNvSpPr>
                <p:nvPr/>
              </p:nvSpPr>
              <p:spPr bwMode="hidden">
                <a:xfrm>
                  <a:off x="3533" y="1039"/>
                  <a:ext cx="677" cy="3280"/>
                </a:xfrm>
                <a:custGeom>
                  <a:avLst/>
                  <a:gdLst/>
                  <a:ahLst/>
                  <a:cxnLst>
                    <a:cxn ang="0">
                      <a:pos x="18" y="0"/>
                    </a:cxn>
                    <a:cxn ang="0">
                      <a:pos x="0" y="0"/>
                    </a:cxn>
                    <a:cxn ang="0">
                      <a:pos x="640" y="3273"/>
                    </a:cxn>
                    <a:cxn ang="0">
                      <a:pos x="675" y="3273"/>
                    </a:cxn>
                    <a:cxn ang="0">
                      <a:pos x="36" y="0"/>
                    </a:cxn>
                    <a:cxn ang="0">
                      <a:pos x="18" y="0"/>
                    </a:cxn>
                    <a:cxn ang="0">
                      <a:pos x="18" y="0"/>
                    </a:cxn>
                  </a:cxnLst>
                  <a:rect l="0" t="0" r="r" b="b"/>
                  <a:pathLst>
                    <a:path w="675" h="3273">
                      <a:moveTo>
                        <a:pt x="18" y="0"/>
                      </a:moveTo>
                      <a:lnTo>
                        <a:pt x="0" y="0"/>
                      </a:lnTo>
                      <a:lnTo>
                        <a:pt x="640" y="3273"/>
                      </a:lnTo>
                      <a:lnTo>
                        <a:pt x="675" y="3273"/>
                      </a:lnTo>
                      <a:lnTo>
                        <a:pt x="36"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50" name="Freeform 57"/>
                <p:cNvSpPr>
                  <a:spLocks/>
                </p:cNvSpPr>
                <p:nvPr/>
              </p:nvSpPr>
              <p:spPr bwMode="hidden">
                <a:xfrm>
                  <a:off x="3822" y="1039"/>
                  <a:ext cx="1036" cy="3280"/>
                </a:xfrm>
                <a:custGeom>
                  <a:avLst/>
                  <a:gdLst/>
                  <a:ahLst/>
                  <a:cxnLst>
                    <a:cxn ang="0">
                      <a:pos x="23" y="0"/>
                    </a:cxn>
                    <a:cxn ang="0">
                      <a:pos x="0" y="5"/>
                    </a:cxn>
                    <a:cxn ang="0">
                      <a:pos x="994" y="3280"/>
                    </a:cxn>
                    <a:cxn ang="0">
                      <a:pos x="1036" y="3280"/>
                    </a:cxn>
                    <a:cxn ang="0">
                      <a:pos x="41" y="0"/>
                    </a:cxn>
                    <a:cxn ang="0">
                      <a:pos x="23" y="0"/>
                    </a:cxn>
                    <a:cxn ang="0">
                      <a:pos x="23" y="0"/>
                    </a:cxn>
                  </a:cxnLst>
                  <a:rect l="0" t="0" r="r" b="b"/>
                  <a:pathLst>
                    <a:path w="1036" h="3280">
                      <a:moveTo>
                        <a:pt x="23" y="0"/>
                      </a:moveTo>
                      <a:lnTo>
                        <a:pt x="0" y="5"/>
                      </a:lnTo>
                      <a:lnTo>
                        <a:pt x="994" y="3280"/>
                      </a:lnTo>
                      <a:lnTo>
                        <a:pt x="1036" y="3280"/>
                      </a:lnTo>
                      <a:lnTo>
                        <a:pt x="41" y="0"/>
                      </a:lnTo>
                      <a:lnTo>
                        <a:pt x="23" y="0"/>
                      </a:lnTo>
                      <a:lnTo>
                        <a:pt x="2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51" name="Freeform 58"/>
                <p:cNvSpPr>
                  <a:spLocks/>
                </p:cNvSpPr>
                <p:nvPr/>
              </p:nvSpPr>
              <p:spPr bwMode="hidden">
                <a:xfrm>
                  <a:off x="4137" y="1039"/>
                  <a:ext cx="1327" cy="3280"/>
                </a:xfrm>
                <a:custGeom>
                  <a:avLst/>
                  <a:gdLst/>
                  <a:ahLst/>
                  <a:cxnLst>
                    <a:cxn ang="0">
                      <a:pos x="20" y="0"/>
                    </a:cxn>
                    <a:cxn ang="0">
                      <a:pos x="0" y="7"/>
                    </a:cxn>
                    <a:cxn ang="0">
                      <a:pos x="1285" y="3280"/>
                    </a:cxn>
                    <a:cxn ang="0">
                      <a:pos x="1327" y="3280"/>
                    </a:cxn>
                    <a:cxn ang="0">
                      <a:pos x="43" y="0"/>
                    </a:cxn>
                    <a:cxn ang="0">
                      <a:pos x="20" y="0"/>
                    </a:cxn>
                    <a:cxn ang="0">
                      <a:pos x="20" y="0"/>
                    </a:cxn>
                  </a:cxnLst>
                  <a:rect l="0" t="0" r="r" b="b"/>
                  <a:pathLst>
                    <a:path w="1327" h="3280">
                      <a:moveTo>
                        <a:pt x="20" y="0"/>
                      </a:moveTo>
                      <a:lnTo>
                        <a:pt x="0" y="7"/>
                      </a:lnTo>
                      <a:lnTo>
                        <a:pt x="1285" y="3280"/>
                      </a:lnTo>
                      <a:lnTo>
                        <a:pt x="1327" y="3280"/>
                      </a:lnTo>
                      <a:lnTo>
                        <a:pt x="43" y="0"/>
                      </a:lnTo>
                      <a:lnTo>
                        <a:pt x="20" y="0"/>
                      </a:lnTo>
                      <a:lnTo>
                        <a:pt x="20"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grpSp>
          <p:sp>
            <p:nvSpPr>
              <p:cNvPr id="35" name="Freeform 59"/>
              <p:cNvSpPr>
                <a:spLocks/>
              </p:cNvSpPr>
              <p:nvPr/>
            </p:nvSpPr>
            <p:spPr bwMode="hidden">
              <a:xfrm>
                <a:off x="0" y="1039"/>
                <a:ext cx="1254" cy="2632"/>
              </a:xfrm>
              <a:custGeom>
                <a:avLst/>
                <a:gdLst/>
                <a:ahLst/>
                <a:cxnLst>
                  <a:cxn ang="0">
                    <a:pos x="1236" y="0"/>
                  </a:cxn>
                  <a:cxn ang="0">
                    <a:pos x="1212" y="0"/>
                  </a:cxn>
                  <a:cxn ang="0">
                    <a:pos x="0" y="2542"/>
                  </a:cxn>
                  <a:cxn ang="0">
                    <a:pos x="0" y="2632"/>
                  </a:cxn>
                  <a:cxn ang="0">
                    <a:pos x="1254" y="7"/>
                  </a:cxn>
                  <a:cxn ang="0">
                    <a:pos x="1236" y="0"/>
                  </a:cxn>
                  <a:cxn ang="0">
                    <a:pos x="1236" y="0"/>
                  </a:cxn>
                </a:cxnLst>
                <a:rect l="0" t="0" r="r" b="b"/>
                <a:pathLst>
                  <a:path w="1254" h="2632">
                    <a:moveTo>
                      <a:pt x="1236" y="0"/>
                    </a:moveTo>
                    <a:lnTo>
                      <a:pt x="1212" y="0"/>
                    </a:lnTo>
                    <a:lnTo>
                      <a:pt x="0" y="2542"/>
                    </a:lnTo>
                    <a:lnTo>
                      <a:pt x="0" y="2632"/>
                    </a:lnTo>
                    <a:lnTo>
                      <a:pt x="1254" y="7"/>
                    </a:lnTo>
                    <a:lnTo>
                      <a:pt x="1236" y="0"/>
                    </a:lnTo>
                    <a:lnTo>
                      <a:pt x="123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 name="Freeform 60"/>
              <p:cNvSpPr>
                <a:spLocks/>
              </p:cNvSpPr>
              <p:nvPr/>
            </p:nvSpPr>
            <p:spPr bwMode="hidden">
              <a:xfrm>
                <a:off x="0" y="1039"/>
                <a:ext cx="948" cy="1676"/>
              </a:xfrm>
              <a:custGeom>
                <a:avLst/>
                <a:gdLst/>
                <a:ahLst/>
                <a:cxnLst>
                  <a:cxn ang="0">
                    <a:pos x="930" y="0"/>
                  </a:cxn>
                  <a:cxn ang="0">
                    <a:pos x="906" y="0"/>
                  </a:cxn>
                  <a:cxn ang="0">
                    <a:pos x="0" y="1593"/>
                  </a:cxn>
                  <a:cxn ang="0">
                    <a:pos x="0" y="1676"/>
                  </a:cxn>
                  <a:cxn ang="0">
                    <a:pos x="948" y="5"/>
                  </a:cxn>
                  <a:cxn ang="0">
                    <a:pos x="930" y="0"/>
                  </a:cxn>
                  <a:cxn ang="0">
                    <a:pos x="930" y="0"/>
                  </a:cxn>
                </a:cxnLst>
                <a:rect l="0" t="0" r="r" b="b"/>
                <a:pathLst>
                  <a:path w="948" h="1676">
                    <a:moveTo>
                      <a:pt x="930" y="0"/>
                    </a:moveTo>
                    <a:lnTo>
                      <a:pt x="906" y="0"/>
                    </a:lnTo>
                    <a:lnTo>
                      <a:pt x="0" y="1593"/>
                    </a:lnTo>
                    <a:lnTo>
                      <a:pt x="0" y="1676"/>
                    </a:lnTo>
                    <a:lnTo>
                      <a:pt x="948" y="5"/>
                    </a:lnTo>
                    <a:lnTo>
                      <a:pt x="930" y="0"/>
                    </a:lnTo>
                    <a:lnTo>
                      <a:pt x="930" y="0"/>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37" name="Freeform 61"/>
              <p:cNvSpPr>
                <a:spLocks/>
              </p:cNvSpPr>
              <p:nvPr/>
            </p:nvSpPr>
            <p:spPr bwMode="hidden">
              <a:xfrm>
                <a:off x="0" y="1039"/>
                <a:ext cx="629" cy="937"/>
              </a:xfrm>
              <a:custGeom>
                <a:avLst/>
                <a:gdLst/>
                <a:ahLst/>
                <a:cxnLst>
                  <a:cxn ang="0">
                    <a:pos x="606" y="0"/>
                  </a:cxn>
                  <a:cxn ang="0">
                    <a:pos x="582" y="0"/>
                  </a:cxn>
                  <a:cxn ang="0">
                    <a:pos x="0" y="871"/>
                  </a:cxn>
                  <a:cxn ang="0">
                    <a:pos x="0" y="937"/>
                  </a:cxn>
                  <a:cxn ang="0">
                    <a:pos x="629" y="4"/>
                  </a:cxn>
                  <a:cxn ang="0">
                    <a:pos x="606" y="0"/>
                  </a:cxn>
                  <a:cxn ang="0">
                    <a:pos x="606" y="0"/>
                  </a:cxn>
                </a:cxnLst>
                <a:rect l="0" t="0" r="r" b="b"/>
                <a:pathLst>
                  <a:path w="629" h="937">
                    <a:moveTo>
                      <a:pt x="606" y="0"/>
                    </a:moveTo>
                    <a:lnTo>
                      <a:pt x="582" y="0"/>
                    </a:lnTo>
                    <a:lnTo>
                      <a:pt x="0" y="871"/>
                    </a:lnTo>
                    <a:lnTo>
                      <a:pt x="0" y="937"/>
                    </a:lnTo>
                    <a:lnTo>
                      <a:pt x="629" y="4"/>
                    </a:lnTo>
                    <a:lnTo>
                      <a:pt x="606" y="0"/>
                    </a:lnTo>
                    <a:lnTo>
                      <a:pt x="606" y="0"/>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38" name="Freeform 62"/>
              <p:cNvSpPr>
                <a:spLocks/>
              </p:cNvSpPr>
              <p:nvPr/>
            </p:nvSpPr>
            <p:spPr bwMode="hidden">
              <a:xfrm>
                <a:off x="0" y="1039"/>
                <a:ext cx="305" cy="427"/>
              </a:xfrm>
              <a:custGeom>
                <a:avLst/>
                <a:gdLst/>
                <a:ahLst/>
                <a:cxnLst>
                  <a:cxn ang="0">
                    <a:pos x="282" y="0"/>
                  </a:cxn>
                  <a:cxn ang="0">
                    <a:pos x="252" y="0"/>
                  </a:cxn>
                  <a:cxn ang="0">
                    <a:pos x="0" y="361"/>
                  </a:cxn>
                  <a:cxn ang="0">
                    <a:pos x="0" y="427"/>
                  </a:cxn>
                  <a:cxn ang="0">
                    <a:pos x="305" y="5"/>
                  </a:cxn>
                  <a:cxn ang="0">
                    <a:pos x="282" y="0"/>
                  </a:cxn>
                  <a:cxn ang="0">
                    <a:pos x="282" y="0"/>
                  </a:cxn>
                </a:cxnLst>
                <a:rect l="0" t="0" r="r" b="b"/>
                <a:pathLst>
                  <a:path w="305" h="427">
                    <a:moveTo>
                      <a:pt x="282" y="0"/>
                    </a:moveTo>
                    <a:lnTo>
                      <a:pt x="252" y="0"/>
                    </a:lnTo>
                    <a:lnTo>
                      <a:pt x="0" y="361"/>
                    </a:lnTo>
                    <a:lnTo>
                      <a:pt x="0" y="427"/>
                    </a:lnTo>
                    <a:lnTo>
                      <a:pt x="305" y="5"/>
                    </a:lnTo>
                    <a:lnTo>
                      <a:pt x="282" y="0"/>
                    </a:lnTo>
                    <a:lnTo>
                      <a:pt x="282" y="0"/>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39" name="Freeform 63"/>
              <p:cNvSpPr>
                <a:spLocks/>
              </p:cNvSpPr>
              <p:nvPr/>
            </p:nvSpPr>
            <p:spPr bwMode="hidden">
              <a:xfrm>
                <a:off x="4481" y="1039"/>
                <a:ext cx="1277" cy="2686"/>
              </a:xfrm>
              <a:custGeom>
                <a:avLst/>
                <a:gdLst/>
                <a:ahLst/>
                <a:cxnLst>
                  <a:cxn ang="0">
                    <a:pos x="41" y="0"/>
                  </a:cxn>
                  <a:cxn ang="0">
                    <a:pos x="17" y="0"/>
                  </a:cxn>
                  <a:cxn ang="0">
                    <a:pos x="0" y="4"/>
                  </a:cxn>
                  <a:cxn ang="0">
                    <a:pos x="1277" y="2686"/>
                  </a:cxn>
                  <a:cxn ang="0">
                    <a:pos x="1277" y="2596"/>
                  </a:cxn>
                  <a:cxn ang="0">
                    <a:pos x="41" y="0"/>
                  </a:cxn>
                  <a:cxn ang="0">
                    <a:pos x="41" y="0"/>
                  </a:cxn>
                </a:cxnLst>
                <a:rect l="0" t="0" r="r" b="b"/>
                <a:pathLst>
                  <a:path w="1277" h="2686">
                    <a:moveTo>
                      <a:pt x="41" y="0"/>
                    </a:moveTo>
                    <a:lnTo>
                      <a:pt x="17" y="0"/>
                    </a:lnTo>
                    <a:lnTo>
                      <a:pt x="0" y="4"/>
                    </a:lnTo>
                    <a:lnTo>
                      <a:pt x="1277" y="2686"/>
                    </a:lnTo>
                    <a:lnTo>
                      <a:pt x="1277" y="2596"/>
                    </a:lnTo>
                    <a:lnTo>
                      <a:pt x="41" y="0"/>
                    </a:lnTo>
                    <a:lnTo>
                      <a:pt x="41"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40" name="Freeform 64"/>
              <p:cNvSpPr>
                <a:spLocks/>
              </p:cNvSpPr>
              <p:nvPr/>
            </p:nvSpPr>
            <p:spPr bwMode="hidden">
              <a:xfrm>
                <a:off x="4770" y="1039"/>
                <a:ext cx="988" cy="1730"/>
              </a:xfrm>
              <a:custGeom>
                <a:avLst/>
                <a:gdLst/>
                <a:ahLst/>
                <a:cxnLst>
                  <a:cxn ang="0">
                    <a:pos x="16" y="0"/>
                  </a:cxn>
                  <a:cxn ang="0">
                    <a:pos x="0" y="7"/>
                  </a:cxn>
                  <a:cxn ang="0">
                    <a:pos x="988" y="1730"/>
                  </a:cxn>
                  <a:cxn ang="0">
                    <a:pos x="988" y="1653"/>
                  </a:cxn>
                  <a:cxn ang="0">
                    <a:pos x="40" y="0"/>
                  </a:cxn>
                  <a:cxn ang="0">
                    <a:pos x="16" y="0"/>
                  </a:cxn>
                  <a:cxn ang="0">
                    <a:pos x="16" y="0"/>
                  </a:cxn>
                </a:cxnLst>
                <a:rect l="0" t="0" r="r" b="b"/>
                <a:pathLst>
                  <a:path w="988" h="1730">
                    <a:moveTo>
                      <a:pt x="16" y="0"/>
                    </a:moveTo>
                    <a:lnTo>
                      <a:pt x="0" y="7"/>
                    </a:lnTo>
                    <a:lnTo>
                      <a:pt x="988" y="1730"/>
                    </a:lnTo>
                    <a:lnTo>
                      <a:pt x="988" y="1653"/>
                    </a:lnTo>
                    <a:lnTo>
                      <a:pt x="40" y="0"/>
                    </a:lnTo>
                    <a:lnTo>
                      <a:pt x="16" y="0"/>
                    </a:lnTo>
                    <a:lnTo>
                      <a:pt x="16" y="0"/>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41" name="Freeform 65"/>
              <p:cNvSpPr>
                <a:spLocks/>
              </p:cNvSpPr>
              <p:nvPr/>
            </p:nvSpPr>
            <p:spPr bwMode="hidden">
              <a:xfrm>
                <a:off x="5088" y="1039"/>
                <a:ext cx="670" cy="997"/>
              </a:xfrm>
              <a:custGeom>
                <a:avLst/>
                <a:gdLst/>
                <a:ahLst/>
                <a:cxnLst>
                  <a:cxn ang="0">
                    <a:pos x="22" y="0"/>
                  </a:cxn>
                  <a:cxn ang="0">
                    <a:pos x="0" y="4"/>
                  </a:cxn>
                  <a:cxn ang="0">
                    <a:pos x="670" y="997"/>
                  </a:cxn>
                  <a:cxn ang="0">
                    <a:pos x="670" y="925"/>
                  </a:cxn>
                  <a:cxn ang="0">
                    <a:pos x="46" y="0"/>
                  </a:cxn>
                  <a:cxn ang="0">
                    <a:pos x="22" y="0"/>
                  </a:cxn>
                  <a:cxn ang="0">
                    <a:pos x="22" y="0"/>
                  </a:cxn>
                </a:cxnLst>
                <a:rect l="0" t="0" r="r" b="b"/>
                <a:pathLst>
                  <a:path w="670" h="997">
                    <a:moveTo>
                      <a:pt x="22" y="0"/>
                    </a:moveTo>
                    <a:lnTo>
                      <a:pt x="0" y="4"/>
                    </a:lnTo>
                    <a:lnTo>
                      <a:pt x="670" y="997"/>
                    </a:lnTo>
                    <a:lnTo>
                      <a:pt x="670" y="925"/>
                    </a:lnTo>
                    <a:lnTo>
                      <a:pt x="46" y="0"/>
                    </a:lnTo>
                    <a:lnTo>
                      <a:pt x="22" y="0"/>
                    </a:lnTo>
                    <a:lnTo>
                      <a:pt x="22" y="0"/>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42" name="Freeform 66"/>
              <p:cNvSpPr>
                <a:spLocks/>
              </p:cNvSpPr>
              <p:nvPr/>
            </p:nvSpPr>
            <p:spPr bwMode="hidden">
              <a:xfrm>
                <a:off x="5412" y="1039"/>
                <a:ext cx="346" cy="487"/>
              </a:xfrm>
              <a:custGeom>
                <a:avLst/>
                <a:gdLst/>
                <a:ahLst/>
                <a:cxnLst>
                  <a:cxn ang="0">
                    <a:pos x="22" y="0"/>
                  </a:cxn>
                  <a:cxn ang="0">
                    <a:pos x="0" y="7"/>
                  </a:cxn>
                  <a:cxn ang="0">
                    <a:pos x="346" y="487"/>
                  </a:cxn>
                  <a:cxn ang="0">
                    <a:pos x="346" y="415"/>
                  </a:cxn>
                  <a:cxn ang="0">
                    <a:pos x="46" y="0"/>
                  </a:cxn>
                  <a:cxn ang="0">
                    <a:pos x="22" y="0"/>
                  </a:cxn>
                  <a:cxn ang="0">
                    <a:pos x="22" y="0"/>
                  </a:cxn>
                </a:cxnLst>
                <a:rect l="0" t="0" r="r" b="b"/>
                <a:pathLst>
                  <a:path w="346" h="487">
                    <a:moveTo>
                      <a:pt x="22" y="0"/>
                    </a:moveTo>
                    <a:lnTo>
                      <a:pt x="0" y="7"/>
                    </a:lnTo>
                    <a:lnTo>
                      <a:pt x="346" y="487"/>
                    </a:lnTo>
                    <a:lnTo>
                      <a:pt x="346" y="415"/>
                    </a:lnTo>
                    <a:lnTo>
                      <a:pt x="46" y="0"/>
                    </a:lnTo>
                    <a:lnTo>
                      <a:pt x="22" y="0"/>
                    </a:lnTo>
                    <a:lnTo>
                      <a:pt x="22" y="0"/>
                    </a:lnTo>
                    <a:close/>
                  </a:path>
                </a:pathLst>
              </a:custGeom>
              <a:solidFill>
                <a:schemeClr val="accent2"/>
              </a:solidFill>
              <a:ln w="9525">
                <a:noFill/>
                <a:round/>
                <a:headEnd/>
                <a:tailEnd/>
              </a:ln>
            </p:spPr>
            <p:txBody>
              <a:bodyPr/>
              <a:lstStyle/>
              <a:p>
                <a:pPr eaLnBrk="0" hangingPunct="0">
                  <a:defRPr/>
                </a:pPr>
                <a:endParaRPr lang="en-US">
                  <a:cs typeface="+mn-cs"/>
                </a:endParaRPr>
              </a:p>
            </p:txBody>
          </p:sp>
        </p:grpSp>
      </p:grpSp>
      <p:sp>
        <p:nvSpPr>
          <p:cNvPr id="37955" name="Rectangle 67"/>
          <p:cNvSpPr>
            <a:spLocks noGrp="1" noChangeArrowheads="1"/>
          </p:cNvSpPr>
          <p:nvPr>
            <p:ph type="ctrTitle" sz="quarter"/>
          </p:nvPr>
        </p:nvSpPr>
        <p:spPr>
          <a:xfrm>
            <a:off x="455613" y="1920875"/>
            <a:ext cx="8226425" cy="1736725"/>
          </a:xfrm>
        </p:spPr>
        <p:txBody>
          <a:bodyPr anchor="b"/>
          <a:lstStyle>
            <a:lvl1pPr>
              <a:defRPr sz="5400"/>
            </a:lvl1pPr>
          </a:lstStyle>
          <a:p>
            <a:r>
              <a:rPr lang="en-US"/>
              <a:t>Click to edit Master title style</a:t>
            </a:r>
          </a:p>
        </p:txBody>
      </p:sp>
      <p:sp>
        <p:nvSpPr>
          <p:cNvPr id="37956" name="Rectangle 68"/>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69" name="Rectangle 69"/>
          <p:cNvSpPr>
            <a:spLocks noGrp="1" noChangeArrowheads="1"/>
          </p:cNvSpPr>
          <p:nvPr>
            <p:ph type="dt" sz="quarter" idx="10"/>
          </p:nvPr>
        </p:nvSpPr>
        <p:spPr/>
        <p:txBody>
          <a:bodyPr/>
          <a:lstStyle>
            <a:lvl1pPr>
              <a:defRPr/>
            </a:lvl1pPr>
          </a:lstStyle>
          <a:p>
            <a:pPr>
              <a:defRPr/>
            </a:pPr>
            <a:fld id="{17868F17-E384-410E-808A-29F56AC3E8CD}" type="datetime1">
              <a:rPr lang="en-US"/>
              <a:pPr>
                <a:defRPr/>
              </a:pPr>
              <a:t>5/7/2010</a:t>
            </a:fld>
            <a:endParaRPr lang="en-US"/>
          </a:p>
        </p:txBody>
      </p:sp>
      <p:sp>
        <p:nvSpPr>
          <p:cNvPr id="70" name="Rectangle 70"/>
          <p:cNvSpPr>
            <a:spLocks noGrp="1" noChangeArrowheads="1"/>
          </p:cNvSpPr>
          <p:nvPr>
            <p:ph type="ftr" sz="quarter" idx="11"/>
          </p:nvPr>
        </p:nvSpPr>
        <p:spPr/>
        <p:txBody>
          <a:bodyPr/>
          <a:lstStyle>
            <a:lvl1pPr>
              <a:defRPr/>
            </a:lvl1pPr>
          </a:lstStyle>
          <a:p>
            <a:pPr>
              <a:defRPr/>
            </a:pPr>
            <a:endParaRPr lang="en-US"/>
          </a:p>
        </p:txBody>
      </p:sp>
      <p:sp>
        <p:nvSpPr>
          <p:cNvPr id="71" name="Rectangle 71"/>
          <p:cNvSpPr>
            <a:spLocks noGrp="1" noChangeArrowheads="1"/>
          </p:cNvSpPr>
          <p:nvPr>
            <p:ph type="sldNum" sz="quarter" idx="12"/>
          </p:nvPr>
        </p:nvSpPr>
        <p:spPr/>
        <p:txBody>
          <a:bodyPr/>
          <a:lstStyle>
            <a:lvl1pPr>
              <a:defRPr/>
            </a:lvl1pPr>
          </a:lstStyle>
          <a:p>
            <a:pPr>
              <a:defRPr/>
            </a:pPr>
            <a:fld id="{0F53E495-3272-497C-894C-77EA358FB6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8"/>
          <p:cNvSpPr>
            <a:spLocks noGrp="1" noChangeArrowheads="1"/>
          </p:cNvSpPr>
          <p:nvPr>
            <p:ph type="dt" sz="half" idx="10"/>
          </p:nvPr>
        </p:nvSpPr>
        <p:spPr>
          <a:ln/>
        </p:spPr>
        <p:txBody>
          <a:bodyPr/>
          <a:lstStyle>
            <a:lvl1pPr>
              <a:defRPr/>
            </a:lvl1pPr>
          </a:lstStyle>
          <a:p>
            <a:pPr>
              <a:defRPr/>
            </a:pPr>
            <a:fld id="{5964883F-CCD0-4641-8A4A-1F80886992AB}" type="datetime1">
              <a:rPr lang="en-US"/>
              <a:pPr>
                <a:defRPr/>
              </a:pPr>
              <a:t>5/7/2010</a:t>
            </a:fld>
            <a:endParaRPr lang="en-US"/>
          </a:p>
        </p:txBody>
      </p:sp>
      <p:sp>
        <p:nvSpPr>
          <p:cNvPr id="5" name="Rectangle 69"/>
          <p:cNvSpPr>
            <a:spLocks noGrp="1" noChangeArrowheads="1"/>
          </p:cNvSpPr>
          <p:nvPr>
            <p:ph type="ftr" sz="quarter" idx="11"/>
          </p:nvPr>
        </p:nvSpPr>
        <p:spPr>
          <a:ln/>
        </p:spPr>
        <p:txBody>
          <a:bodyPr/>
          <a:lstStyle>
            <a:lvl1pPr>
              <a:defRPr/>
            </a:lvl1pPr>
          </a:lstStyle>
          <a:p>
            <a:pPr>
              <a:defRPr/>
            </a:pPr>
            <a:endParaRPr lang="en-US"/>
          </a:p>
        </p:txBody>
      </p:sp>
      <p:sp>
        <p:nvSpPr>
          <p:cNvPr id="6" name="Rectangle 70"/>
          <p:cNvSpPr>
            <a:spLocks noGrp="1" noChangeArrowheads="1"/>
          </p:cNvSpPr>
          <p:nvPr>
            <p:ph type="sldNum" sz="quarter" idx="12"/>
          </p:nvPr>
        </p:nvSpPr>
        <p:spPr>
          <a:ln/>
        </p:spPr>
        <p:txBody>
          <a:bodyPr/>
          <a:lstStyle>
            <a:lvl1pPr>
              <a:defRPr/>
            </a:lvl1pPr>
          </a:lstStyle>
          <a:p>
            <a:pPr>
              <a:defRPr/>
            </a:pPr>
            <a:fld id="{62E38DAB-EC8D-4F56-8FAC-63FF2ACEF5A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3050"/>
            <a:ext cx="2055813" cy="5822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3050"/>
            <a:ext cx="6018212" cy="5822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8"/>
          <p:cNvSpPr>
            <a:spLocks noGrp="1" noChangeArrowheads="1"/>
          </p:cNvSpPr>
          <p:nvPr>
            <p:ph type="dt" sz="half" idx="10"/>
          </p:nvPr>
        </p:nvSpPr>
        <p:spPr>
          <a:ln/>
        </p:spPr>
        <p:txBody>
          <a:bodyPr/>
          <a:lstStyle>
            <a:lvl1pPr>
              <a:defRPr/>
            </a:lvl1pPr>
          </a:lstStyle>
          <a:p>
            <a:pPr>
              <a:defRPr/>
            </a:pPr>
            <a:fld id="{87CD8906-9A45-4896-9BDA-69661EA33CFB}" type="datetime1">
              <a:rPr lang="en-US"/>
              <a:pPr>
                <a:defRPr/>
              </a:pPr>
              <a:t>5/7/2010</a:t>
            </a:fld>
            <a:endParaRPr lang="en-US"/>
          </a:p>
        </p:txBody>
      </p:sp>
      <p:sp>
        <p:nvSpPr>
          <p:cNvPr id="5" name="Rectangle 69"/>
          <p:cNvSpPr>
            <a:spLocks noGrp="1" noChangeArrowheads="1"/>
          </p:cNvSpPr>
          <p:nvPr>
            <p:ph type="ftr" sz="quarter" idx="11"/>
          </p:nvPr>
        </p:nvSpPr>
        <p:spPr>
          <a:ln/>
        </p:spPr>
        <p:txBody>
          <a:bodyPr/>
          <a:lstStyle>
            <a:lvl1pPr>
              <a:defRPr/>
            </a:lvl1pPr>
          </a:lstStyle>
          <a:p>
            <a:pPr>
              <a:defRPr/>
            </a:pPr>
            <a:endParaRPr lang="en-US"/>
          </a:p>
        </p:txBody>
      </p:sp>
      <p:sp>
        <p:nvSpPr>
          <p:cNvPr id="6" name="Rectangle 70"/>
          <p:cNvSpPr>
            <a:spLocks noGrp="1" noChangeArrowheads="1"/>
          </p:cNvSpPr>
          <p:nvPr>
            <p:ph type="sldNum" sz="quarter" idx="12"/>
          </p:nvPr>
        </p:nvSpPr>
        <p:spPr>
          <a:ln/>
        </p:spPr>
        <p:txBody>
          <a:bodyPr/>
          <a:lstStyle>
            <a:lvl1pPr>
              <a:defRPr/>
            </a:lvl1pPr>
          </a:lstStyle>
          <a:p>
            <a:pPr>
              <a:defRPr/>
            </a:pPr>
            <a:fld id="{11165BF1-CCC2-4FEF-BD14-0DB329B74FB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26425"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5613" y="1598613"/>
            <a:ext cx="4037012" cy="44973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598613"/>
            <a:ext cx="4037013" cy="44973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8"/>
          <p:cNvSpPr>
            <a:spLocks noGrp="1" noChangeArrowheads="1"/>
          </p:cNvSpPr>
          <p:nvPr>
            <p:ph type="dt" sz="half" idx="10"/>
          </p:nvPr>
        </p:nvSpPr>
        <p:spPr>
          <a:ln/>
        </p:spPr>
        <p:txBody>
          <a:bodyPr/>
          <a:lstStyle>
            <a:lvl1pPr>
              <a:defRPr/>
            </a:lvl1pPr>
          </a:lstStyle>
          <a:p>
            <a:pPr>
              <a:defRPr/>
            </a:pPr>
            <a:fld id="{AEBE8DB1-6E4B-42F5-8C69-60C037EEBCE0}" type="datetime1">
              <a:rPr lang="en-US"/>
              <a:pPr>
                <a:defRPr/>
              </a:pPr>
              <a:t>5/7/2010</a:t>
            </a:fld>
            <a:endParaRPr lang="en-US"/>
          </a:p>
        </p:txBody>
      </p:sp>
      <p:sp>
        <p:nvSpPr>
          <p:cNvPr id="6" name="Rectangle 69"/>
          <p:cNvSpPr>
            <a:spLocks noGrp="1" noChangeArrowheads="1"/>
          </p:cNvSpPr>
          <p:nvPr>
            <p:ph type="ftr" sz="quarter" idx="11"/>
          </p:nvPr>
        </p:nvSpPr>
        <p:spPr>
          <a:ln/>
        </p:spPr>
        <p:txBody>
          <a:bodyPr/>
          <a:lstStyle>
            <a:lvl1pPr>
              <a:defRPr/>
            </a:lvl1pPr>
          </a:lstStyle>
          <a:p>
            <a:pPr>
              <a:defRPr/>
            </a:pPr>
            <a:endParaRPr lang="en-US"/>
          </a:p>
        </p:txBody>
      </p:sp>
      <p:sp>
        <p:nvSpPr>
          <p:cNvPr id="7" name="Rectangle 70"/>
          <p:cNvSpPr>
            <a:spLocks noGrp="1" noChangeArrowheads="1"/>
          </p:cNvSpPr>
          <p:nvPr>
            <p:ph type="sldNum" sz="quarter" idx="12"/>
          </p:nvPr>
        </p:nvSpPr>
        <p:spPr>
          <a:ln/>
        </p:spPr>
        <p:txBody>
          <a:bodyPr/>
          <a:lstStyle>
            <a:lvl1pPr>
              <a:defRPr/>
            </a:lvl1pPr>
          </a:lstStyle>
          <a:p>
            <a:pPr>
              <a:defRPr/>
            </a:pPr>
            <a:fld id="{E0E3FBEA-8F5D-4B0E-A06F-5DE8A71A7A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8"/>
          <p:cNvSpPr>
            <a:spLocks noGrp="1" noChangeArrowheads="1"/>
          </p:cNvSpPr>
          <p:nvPr>
            <p:ph type="dt" sz="half" idx="10"/>
          </p:nvPr>
        </p:nvSpPr>
        <p:spPr>
          <a:ln/>
        </p:spPr>
        <p:txBody>
          <a:bodyPr/>
          <a:lstStyle>
            <a:lvl1pPr>
              <a:defRPr/>
            </a:lvl1pPr>
          </a:lstStyle>
          <a:p>
            <a:pPr>
              <a:defRPr/>
            </a:pPr>
            <a:fld id="{BB9F7CE7-B040-43DF-A4F4-69952E38C6B0}" type="datetime1">
              <a:rPr lang="en-US"/>
              <a:pPr>
                <a:defRPr/>
              </a:pPr>
              <a:t>5/7/2010</a:t>
            </a:fld>
            <a:endParaRPr lang="en-US"/>
          </a:p>
        </p:txBody>
      </p:sp>
      <p:sp>
        <p:nvSpPr>
          <p:cNvPr id="5" name="Rectangle 69"/>
          <p:cNvSpPr>
            <a:spLocks noGrp="1" noChangeArrowheads="1"/>
          </p:cNvSpPr>
          <p:nvPr>
            <p:ph type="ftr" sz="quarter" idx="11"/>
          </p:nvPr>
        </p:nvSpPr>
        <p:spPr>
          <a:ln/>
        </p:spPr>
        <p:txBody>
          <a:bodyPr/>
          <a:lstStyle>
            <a:lvl1pPr>
              <a:defRPr/>
            </a:lvl1pPr>
          </a:lstStyle>
          <a:p>
            <a:pPr>
              <a:defRPr/>
            </a:pPr>
            <a:endParaRPr lang="en-US"/>
          </a:p>
        </p:txBody>
      </p:sp>
      <p:sp>
        <p:nvSpPr>
          <p:cNvPr id="6" name="Rectangle 70"/>
          <p:cNvSpPr>
            <a:spLocks noGrp="1" noChangeArrowheads="1"/>
          </p:cNvSpPr>
          <p:nvPr>
            <p:ph type="sldNum" sz="quarter" idx="12"/>
          </p:nvPr>
        </p:nvSpPr>
        <p:spPr>
          <a:ln/>
        </p:spPr>
        <p:txBody>
          <a:bodyPr/>
          <a:lstStyle>
            <a:lvl1pPr>
              <a:defRPr/>
            </a:lvl1pPr>
          </a:lstStyle>
          <a:p>
            <a:pPr>
              <a:defRPr/>
            </a:pPr>
            <a:fld id="{AE0734C6-3EB1-4692-BBE2-E79DAE41864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8"/>
          <p:cNvSpPr>
            <a:spLocks noGrp="1" noChangeArrowheads="1"/>
          </p:cNvSpPr>
          <p:nvPr>
            <p:ph type="dt" sz="half" idx="10"/>
          </p:nvPr>
        </p:nvSpPr>
        <p:spPr>
          <a:ln/>
        </p:spPr>
        <p:txBody>
          <a:bodyPr/>
          <a:lstStyle>
            <a:lvl1pPr>
              <a:defRPr/>
            </a:lvl1pPr>
          </a:lstStyle>
          <a:p>
            <a:pPr>
              <a:defRPr/>
            </a:pPr>
            <a:fld id="{EB9FDB93-591E-4B3A-A967-6179B2E86E5A}" type="datetime1">
              <a:rPr lang="en-US"/>
              <a:pPr>
                <a:defRPr/>
              </a:pPr>
              <a:t>5/7/2010</a:t>
            </a:fld>
            <a:endParaRPr lang="en-US"/>
          </a:p>
        </p:txBody>
      </p:sp>
      <p:sp>
        <p:nvSpPr>
          <p:cNvPr id="5" name="Rectangle 69"/>
          <p:cNvSpPr>
            <a:spLocks noGrp="1" noChangeArrowheads="1"/>
          </p:cNvSpPr>
          <p:nvPr>
            <p:ph type="ftr" sz="quarter" idx="11"/>
          </p:nvPr>
        </p:nvSpPr>
        <p:spPr>
          <a:ln/>
        </p:spPr>
        <p:txBody>
          <a:bodyPr/>
          <a:lstStyle>
            <a:lvl1pPr>
              <a:defRPr/>
            </a:lvl1pPr>
          </a:lstStyle>
          <a:p>
            <a:pPr>
              <a:defRPr/>
            </a:pPr>
            <a:endParaRPr lang="en-US"/>
          </a:p>
        </p:txBody>
      </p:sp>
      <p:sp>
        <p:nvSpPr>
          <p:cNvPr id="6" name="Rectangle 70"/>
          <p:cNvSpPr>
            <a:spLocks noGrp="1" noChangeArrowheads="1"/>
          </p:cNvSpPr>
          <p:nvPr>
            <p:ph type="sldNum" sz="quarter" idx="12"/>
          </p:nvPr>
        </p:nvSpPr>
        <p:spPr>
          <a:ln/>
        </p:spPr>
        <p:txBody>
          <a:bodyPr/>
          <a:lstStyle>
            <a:lvl1pPr>
              <a:defRPr/>
            </a:lvl1pPr>
          </a:lstStyle>
          <a:p>
            <a:pPr>
              <a:defRPr/>
            </a:pPr>
            <a:fld id="{A7227285-040A-48E8-B405-C597875DEEA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598613"/>
            <a:ext cx="4037012"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598613"/>
            <a:ext cx="40370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8"/>
          <p:cNvSpPr>
            <a:spLocks noGrp="1" noChangeArrowheads="1"/>
          </p:cNvSpPr>
          <p:nvPr>
            <p:ph type="dt" sz="half" idx="10"/>
          </p:nvPr>
        </p:nvSpPr>
        <p:spPr>
          <a:ln/>
        </p:spPr>
        <p:txBody>
          <a:bodyPr/>
          <a:lstStyle>
            <a:lvl1pPr>
              <a:defRPr/>
            </a:lvl1pPr>
          </a:lstStyle>
          <a:p>
            <a:pPr>
              <a:defRPr/>
            </a:pPr>
            <a:fld id="{14BE5231-9CA4-46A3-895E-9B58EA8E2050}" type="datetime1">
              <a:rPr lang="en-US"/>
              <a:pPr>
                <a:defRPr/>
              </a:pPr>
              <a:t>5/7/2010</a:t>
            </a:fld>
            <a:endParaRPr lang="en-US"/>
          </a:p>
        </p:txBody>
      </p:sp>
      <p:sp>
        <p:nvSpPr>
          <p:cNvPr id="6" name="Rectangle 69"/>
          <p:cNvSpPr>
            <a:spLocks noGrp="1" noChangeArrowheads="1"/>
          </p:cNvSpPr>
          <p:nvPr>
            <p:ph type="ftr" sz="quarter" idx="11"/>
          </p:nvPr>
        </p:nvSpPr>
        <p:spPr>
          <a:ln/>
        </p:spPr>
        <p:txBody>
          <a:bodyPr/>
          <a:lstStyle>
            <a:lvl1pPr>
              <a:defRPr/>
            </a:lvl1pPr>
          </a:lstStyle>
          <a:p>
            <a:pPr>
              <a:defRPr/>
            </a:pPr>
            <a:endParaRPr lang="en-US"/>
          </a:p>
        </p:txBody>
      </p:sp>
      <p:sp>
        <p:nvSpPr>
          <p:cNvPr id="7" name="Rectangle 70"/>
          <p:cNvSpPr>
            <a:spLocks noGrp="1" noChangeArrowheads="1"/>
          </p:cNvSpPr>
          <p:nvPr>
            <p:ph type="sldNum" sz="quarter" idx="12"/>
          </p:nvPr>
        </p:nvSpPr>
        <p:spPr>
          <a:ln/>
        </p:spPr>
        <p:txBody>
          <a:bodyPr/>
          <a:lstStyle>
            <a:lvl1pPr>
              <a:defRPr/>
            </a:lvl1pPr>
          </a:lstStyle>
          <a:p>
            <a:pPr>
              <a:defRPr/>
            </a:pPr>
            <a:fld id="{9772F75F-823A-43DD-B20A-0572579224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8"/>
          <p:cNvSpPr>
            <a:spLocks noGrp="1" noChangeArrowheads="1"/>
          </p:cNvSpPr>
          <p:nvPr>
            <p:ph type="dt" sz="half" idx="10"/>
          </p:nvPr>
        </p:nvSpPr>
        <p:spPr>
          <a:ln/>
        </p:spPr>
        <p:txBody>
          <a:bodyPr/>
          <a:lstStyle>
            <a:lvl1pPr>
              <a:defRPr/>
            </a:lvl1pPr>
          </a:lstStyle>
          <a:p>
            <a:pPr>
              <a:defRPr/>
            </a:pPr>
            <a:fld id="{62378F53-38DA-440B-A547-930FA6CAAB99}" type="datetime1">
              <a:rPr lang="en-US"/>
              <a:pPr>
                <a:defRPr/>
              </a:pPr>
              <a:t>5/7/2010</a:t>
            </a:fld>
            <a:endParaRPr lang="en-US"/>
          </a:p>
        </p:txBody>
      </p:sp>
      <p:sp>
        <p:nvSpPr>
          <p:cNvPr id="8" name="Rectangle 69"/>
          <p:cNvSpPr>
            <a:spLocks noGrp="1" noChangeArrowheads="1"/>
          </p:cNvSpPr>
          <p:nvPr>
            <p:ph type="ftr" sz="quarter" idx="11"/>
          </p:nvPr>
        </p:nvSpPr>
        <p:spPr>
          <a:ln/>
        </p:spPr>
        <p:txBody>
          <a:bodyPr/>
          <a:lstStyle>
            <a:lvl1pPr>
              <a:defRPr/>
            </a:lvl1pPr>
          </a:lstStyle>
          <a:p>
            <a:pPr>
              <a:defRPr/>
            </a:pPr>
            <a:endParaRPr lang="en-US"/>
          </a:p>
        </p:txBody>
      </p:sp>
      <p:sp>
        <p:nvSpPr>
          <p:cNvPr id="9" name="Rectangle 70"/>
          <p:cNvSpPr>
            <a:spLocks noGrp="1" noChangeArrowheads="1"/>
          </p:cNvSpPr>
          <p:nvPr>
            <p:ph type="sldNum" sz="quarter" idx="12"/>
          </p:nvPr>
        </p:nvSpPr>
        <p:spPr>
          <a:ln/>
        </p:spPr>
        <p:txBody>
          <a:bodyPr/>
          <a:lstStyle>
            <a:lvl1pPr>
              <a:defRPr/>
            </a:lvl1pPr>
          </a:lstStyle>
          <a:p>
            <a:pPr>
              <a:defRPr/>
            </a:pPr>
            <a:fld id="{DB920C52-3CCD-4B70-A204-0A6B44C8C72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8"/>
          <p:cNvSpPr>
            <a:spLocks noGrp="1" noChangeArrowheads="1"/>
          </p:cNvSpPr>
          <p:nvPr>
            <p:ph type="dt" sz="half" idx="10"/>
          </p:nvPr>
        </p:nvSpPr>
        <p:spPr>
          <a:ln/>
        </p:spPr>
        <p:txBody>
          <a:bodyPr/>
          <a:lstStyle>
            <a:lvl1pPr>
              <a:defRPr/>
            </a:lvl1pPr>
          </a:lstStyle>
          <a:p>
            <a:pPr>
              <a:defRPr/>
            </a:pPr>
            <a:fld id="{3D08DAAB-9FE6-4E55-A2B0-C67081449BB3}" type="datetime1">
              <a:rPr lang="en-US"/>
              <a:pPr>
                <a:defRPr/>
              </a:pPr>
              <a:t>5/7/2010</a:t>
            </a:fld>
            <a:endParaRPr lang="en-US"/>
          </a:p>
        </p:txBody>
      </p:sp>
      <p:sp>
        <p:nvSpPr>
          <p:cNvPr id="4" name="Rectangle 69"/>
          <p:cNvSpPr>
            <a:spLocks noGrp="1" noChangeArrowheads="1"/>
          </p:cNvSpPr>
          <p:nvPr>
            <p:ph type="ftr" sz="quarter" idx="11"/>
          </p:nvPr>
        </p:nvSpPr>
        <p:spPr>
          <a:ln/>
        </p:spPr>
        <p:txBody>
          <a:bodyPr/>
          <a:lstStyle>
            <a:lvl1pPr>
              <a:defRPr/>
            </a:lvl1pPr>
          </a:lstStyle>
          <a:p>
            <a:pPr>
              <a:defRPr/>
            </a:pPr>
            <a:endParaRPr lang="en-US"/>
          </a:p>
        </p:txBody>
      </p:sp>
      <p:sp>
        <p:nvSpPr>
          <p:cNvPr id="5" name="Rectangle 70"/>
          <p:cNvSpPr>
            <a:spLocks noGrp="1" noChangeArrowheads="1"/>
          </p:cNvSpPr>
          <p:nvPr>
            <p:ph type="sldNum" sz="quarter" idx="12"/>
          </p:nvPr>
        </p:nvSpPr>
        <p:spPr>
          <a:ln/>
        </p:spPr>
        <p:txBody>
          <a:bodyPr/>
          <a:lstStyle>
            <a:lvl1pPr>
              <a:defRPr/>
            </a:lvl1pPr>
          </a:lstStyle>
          <a:p>
            <a:pPr>
              <a:defRPr/>
            </a:pPr>
            <a:fld id="{1721AD27-5177-480D-BCD1-F4FA5E0C275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8"/>
          <p:cNvSpPr>
            <a:spLocks noGrp="1" noChangeArrowheads="1"/>
          </p:cNvSpPr>
          <p:nvPr>
            <p:ph type="dt" sz="half" idx="10"/>
          </p:nvPr>
        </p:nvSpPr>
        <p:spPr>
          <a:ln/>
        </p:spPr>
        <p:txBody>
          <a:bodyPr/>
          <a:lstStyle>
            <a:lvl1pPr>
              <a:defRPr/>
            </a:lvl1pPr>
          </a:lstStyle>
          <a:p>
            <a:pPr>
              <a:defRPr/>
            </a:pPr>
            <a:fld id="{3651D44F-9F34-4223-90D9-1760B24FE813}" type="datetime1">
              <a:rPr lang="en-US"/>
              <a:pPr>
                <a:defRPr/>
              </a:pPr>
              <a:t>5/7/2010</a:t>
            </a:fld>
            <a:endParaRPr lang="en-US"/>
          </a:p>
        </p:txBody>
      </p:sp>
      <p:sp>
        <p:nvSpPr>
          <p:cNvPr id="3" name="Rectangle 69"/>
          <p:cNvSpPr>
            <a:spLocks noGrp="1" noChangeArrowheads="1"/>
          </p:cNvSpPr>
          <p:nvPr>
            <p:ph type="ftr" sz="quarter" idx="11"/>
          </p:nvPr>
        </p:nvSpPr>
        <p:spPr>
          <a:ln/>
        </p:spPr>
        <p:txBody>
          <a:bodyPr/>
          <a:lstStyle>
            <a:lvl1pPr>
              <a:defRPr/>
            </a:lvl1pPr>
          </a:lstStyle>
          <a:p>
            <a:pPr>
              <a:defRPr/>
            </a:pPr>
            <a:endParaRPr lang="en-US"/>
          </a:p>
        </p:txBody>
      </p:sp>
      <p:sp>
        <p:nvSpPr>
          <p:cNvPr id="4" name="Rectangle 70"/>
          <p:cNvSpPr>
            <a:spLocks noGrp="1" noChangeArrowheads="1"/>
          </p:cNvSpPr>
          <p:nvPr>
            <p:ph type="sldNum" sz="quarter" idx="12"/>
          </p:nvPr>
        </p:nvSpPr>
        <p:spPr>
          <a:ln/>
        </p:spPr>
        <p:txBody>
          <a:bodyPr/>
          <a:lstStyle>
            <a:lvl1pPr>
              <a:defRPr/>
            </a:lvl1pPr>
          </a:lstStyle>
          <a:p>
            <a:pPr>
              <a:defRPr/>
            </a:pPr>
            <a:fld id="{09875670-51A9-4B75-B125-A071784A5B4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8"/>
          <p:cNvSpPr>
            <a:spLocks noGrp="1" noChangeArrowheads="1"/>
          </p:cNvSpPr>
          <p:nvPr>
            <p:ph type="dt" sz="half" idx="10"/>
          </p:nvPr>
        </p:nvSpPr>
        <p:spPr>
          <a:ln/>
        </p:spPr>
        <p:txBody>
          <a:bodyPr/>
          <a:lstStyle>
            <a:lvl1pPr>
              <a:defRPr/>
            </a:lvl1pPr>
          </a:lstStyle>
          <a:p>
            <a:pPr>
              <a:defRPr/>
            </a:pPr>
            <a:fld id="{3C74554C-E2DF-49A9-859A-F887FFF0C5D8}" type="datetime1">
              <a:rPr lang="en-US"/>
              <a:pPr>
                <a:defRPr/>
              </a:pPr>
              <a:t>5/7/2010</a:t>
            </a:fld>
            <a:endParaRPr lang="en-US"/>
          </a:p>
        </p:txBody>
      </p:sp>
      <p:sp>
        <p:nvSpPr>
          <p:cNvPr id="6" name="Rectangle 69"/>
          <p:cNvSpPr>
            <a:spLocks noGrp="1" noChangeArrowheads="1"/>
          </p:cNvSpPr>
          <p:nvPr>
            <p:ph type="ftr" sz="quarter" idx="11"/>
          </p:nvPr>
        </p:nvSpPr>
        <p:spPr>
          <a:ln/>
        </p:spPr>
        <p:txBody>
          <a:bodyPr/>
          <a:lstStyle>
            <a:lvl1pPr>
              <a:defRPr/>
            </a:lvl1pPr>
          </a:lstStyle>
          <a:p>
            <a:pPr>
              <a:defRPr/>
            </a:pPr>
            <a:endParaRPr lang="en-US"/>
          </a:p>
        </p:txBody>
      </p:sp>
      <p:sp>
        <p:nvSpPr>
          <p:cNvPr id="7" name="Rectangle 70"/>
          <p:cNvSpPr>
            <a:spLocks noGrp="1" noChangeArrowheads="1"/>
          </p:cNvSpPr>
          <p:nvPr>
            <p:ph type="sldNum" sz="quarter" idx="12"/>
          </p:nvPr>
        </p:nvSpPr>
        <p:spPr>
          <a:ln/>
        </p:spPr>
        <p:txBody>
          <a:bodyPr/>
          <a:lstStyle>
            <a:lvl1pPr>
              <a:defRPr/>
            </a:lvl1pPr>
          </a:lstStyle>
          <a:p>
            <a:pPr>
              <a:defRPr/>
            </a:pPr>
            <a:fld id="{69A37E5D-FDCA-493A-AEB3-86DA856FB61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8"/>
          <p:cNvSpPr>
            <a:spLocks noGrp="1" noChangeArrowheads="1"/>
          </p:cNvSpPr>
          <p:nvPr>
            <p:ph type="dt" sz="half" idx="10"/>
          </p:nvPr>
        </p:nvSpPr>
        <p:spPr>
          <a:ln/>
        </p:spPr>
        <p:txBody>
          <a:bodyPr/>
          <a:lstStyle>
            <a:lvl1pPr>
              <a:defRPr/>
            </a:lvl1pPr>
          </a:lstStyle>
          <a:p>
            <a:pPr>
              <a:defRPr/>
            </a:pPr>
            <a:fld id="{18EFC8C3-C427-4380-AD34-66F989C9BD09}" type="datetime1">
              <a:rPr lang="en-US"/>
              <a:pPr>
                <a:defRPr/>
              </a:pPr>
              <a:t>5/7/2010</a:t>
            </a:fld>
            <a:endParaRPr lang="en-US"/>
          </a:p>
        </p:txBody>
      </p:sp>
      <p:sp>
        <p:nvSpPr>
          <p:cNvPr id="6" name="Rectangle 69"/>
          <p:cNvSpPr>
            <a:spLocks noGrp="1" noChangeArrowheads="1"/>
          </p:cNvSpPr>
          <p:nvPr>
            <p:ph type="ftr" sz="quarter" idx="11"/>
          </p:nvPr>
        </p:nvSpPr>
        <p:spPr>
          <a:ln/>
        </p:spPr>
        <p:txBody>
          <a:bodyPr/>
          <a:lstStyle>
            <a:lvl1pPr>
              <a:defRPr/>
            </a:lvl1pPr>
          </a:lstStyle>
          <a:p>
            <a:pPr>
              <a:defRPr/>
            </a:pPr>
            <a:endParaRPr lang="en-US"/>
          </a:p>
        </p:txBody>
      </p:sp>
      <p:sp>
        <p:nvSpPr>
          <p:cNvPr id="7" name="Rectangle 70"/>
          <p:cNvSpPr>
            <a:spLocks noGrp="1" noChangeArrowheads="1"/>
          </p:cNvSpPr>
          <p:nvPr>
            <p:ph type="sldNum" sz="quarter" idx="12"/>
          </p:nvPr>
        </p:nvSpPr>
        <p:spPr>
          <a:ln/>
        </p:spPr>
        <p:txBody>
          <a:bodyPr/>
          <a:lstStyle>
            <a:lvl1pPr>
              <a:defRPr/>
            </a:lvl1pPr>
          </a:lstStyle>
          <a:p>
            <a:pPr>
              <a:defRPr/>
            </a:pPr>
            <a:fld id="{A578B901-67B4-4CE2-8CE5-C2B62526CB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63529"/>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2413" cy="6856413"/>
            <a:chOff x="0" y="0"/>
            <a:chExt cx="5759" cy="4319"/>
          </a:xfrm>
        </p:grpSpPr>
        <p:sp>
          <p:nvSpPr>
            <p:cNvPr id="36867" name="Freeform 3"/>
            <p:cNvSpPr>
              <a:spLocks/>
            </p:cNvSpPr>
            <p:nvPr userDrawn="1"/>
          </p:nvSpPr>
          <p:spPr bwMode="hidden">
            <a:xfrm>
              <a:off x="0" y="0"/>
              <a:ext cx="5758" cy="1043"/>
            </a:xfrm>
            <a:custGeom>
              <a:avLst/>
              <a:gdLst/>
              <a:ahLst/>
              <a:cxnLst>
                <a:cxn ang="0">
                  <a:pos x="5740" y="1043"/>
                </a:cxn>
                <a:cxn ang="0">
                  <a:pos x="0" y="1043"/>
                </a:cxn>
                <a:cxn ang="0">
                  <a:pos x="0" y="0"/>
                </a:cxn>
                <a:cxn ang="0">
                  <a:pos x="5740" y="0"/>
                </a:cxn>
                <a:cxn ang="0">
                  <a:pos x="5740" y="1043"/>
                </a:cxn>
                <a:cxn ang="0">
                  <a:pos x="5740" y="1043"/>
                </a:cxn>
              </a:cxnLst>
              <a:rect l="0" t="0" r="r" b="b"/>
              <a:pathLst>
                <a:path w="5740" h="1043">
                  <a:moveTo>
                    <a:pt x="5740" y="1043"/>
                  </a:moveTo>
                  <a:lnTo>
                    <a:pt x="0" y="1043"/>
                  </a:lnTo>
                  <a:lnTo>
                    <a:pt x="0" y="0"/>
                  </a:lnTo>
                  <a:lnTo>
                    <a:pt x="5740" y="0"/>
                  </a:lnTo>
                  <a:lnTo>
                    <a:pt x="5740" y="1043"/>
                  </a:lnTo>
                  <a:lnTo>
                    <a:pt x="5740" y="1043"/>
                  </a:lnTo>
                  <a:close/>
                </a:path>
              </a:pathLst>
            </a:custGeom>
            <a:gradFill rotWithShape="0">
              <a:gsLst>
                <a:gs pos="0">
                  <a:schemeClr val="bg1"/>
                </a:gs>
                <a:gs pos="100000">
                  <a:schemeClr val="bg1">
                    <a:gamma/>
                    <a:shade val="69804"/>
                    <a:invGamma/>
                  </a:schemeClr>
                </a:gs>
              </a:gsLst>
              <a:lin ang="5400000" scaled="1"/>
            </a:gradFill>
            <a:ln w="9525">
              <a:noFill/>
              <a:round/>
              <a:headEnd/>
              <a:tailEnd/>
            </a:ln>
          </p:spPr>
          <p:txBody>
            <a:bodyPr/>
            <a:lstStyle/>
            <a:p>
              <a:pPr eaLnBrk="0" hangingPunct="0">
                <a:defRPr/>
              </a:pPr>
              <a:endParaRPr lang="en-US">
                <a:cs typeface="+mn-cs"/>
              </a:endParaRPr>
            </a:p>
          </p:txBody>
        </p:sp>
        <p:grpSp>
          <p:nvGrpSpPr>
            <p:cNvPr id="1033" name="Group 4"/>
            <p:cNvGrpSpPr>
              <a:grpSpLocks/>
            </p:cNvGrpSpPr>
            <p:nvPr userDrawn="1"/>
          </p:nvGrpSpPr>
          <p:grpSpPr bwMode="auto">
            <a:xfrm>
              <a:off x="0" y="0"/>
              <a:ext cx="5759" cy="4319"/>
              <a:chOff x="0" y="0"/>
              <a:chExt cx="5759" cy="4319"/>
            </a:xfrm>
          </p:grpSpPr>
          <p:sp>
            <p:nvSpPr>
              <p:cNvPr id="36869" name="Freeform 5"/>
              <p:cNvSpPr>
                <a:spLocks/>
              </p:cNvSpPr>
              <p:nvPr userDrawn="1"/>
            </p:nvSpPr>
            <p:spPr bwMode="hidden">
              <a:xfrm>
                <a:off x="1" y="104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70" name="Freeform 6"/>
              <p:cNvSpPr>
                <a:spLocks/>
              </p:cNvSpPr>
              <p:nvPr userDrawn="1"/>
            </p:nvSpPr>
            <p:spPr bwMode="hidden">
              <a:xfrm>
                <a:off x="0" y="3988"/>
                <a:ext cx="5758" cy="42"/>
              </a:xfrm>
              <a:custGeom>
                <a:avLst/>
                <a:gdLst/>
                <a:ahLst/>
                <a:cxnLst>
                  <a:cxn ang="0">
                    <a:pos x="0" y="42"/>
                  </a:cxn>
                  <a:cxn ang="0">
                    <a:pos x="5740" y="42"/>
                  </a:cxn>
                  <a:cxn ang="0">
                    <a:pos x="5740" y="0"/>
                  </a:cxn>
                  <a:cxn ang="0">
                    <a:pos x="0" y="0"/>
                  </a:cxn>
                  <a:cxn ang="0">
                    <a:pos x="0" y="42"/>
                  </a:cxn>
                  <a:cxn ang="0">
                    <a:pos x="0" y="42"/>
                  </a:cxn>
                </a:cxnLst>
                <a:rect l="0" t="0" r="r" b="b"/>
                <a:pathLst>
                  <a:path w="5740" h="42">
                    <a:moveTo>
                      <a:pt x="0" y="42"/>
                    </a:moveTo>
                    <a:lnTo>
                      <a:pt x="5740" y="42"/>
                    </a:lnTo>
                    <a:lnTo>
                      <a:pt x="5740" y="0"/>
                    </a:lnTo>
                    <a:lnTo>
                      <a:pt x="0" y="0"/>
                    </a:lnTo>
                    <a:lnTo>
                      <a:pt x="0" y="42"/>
                    </a:lnTo>
                    <a:lnTo>
                      <a:pt x="0" y="42"/>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71" name="Freeform 7"/>
              <p:cNvSpPr>
                <a:spLocks/>
              </p:cNvSpPr>
              <p:nvPr userDrawn="1"/>
            </p:nvSpPr>
            <p:spPr bwMode="hidden">
              <a:xfrm>
                <a:off x="0" y="3665"/>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72" name="Freeform 8"/>
              <p:cNvSpPr>
                <a:spLocks/>
              </p:cNvSpPr>
              <p:nvPr userDrawn="1"/>
            </p:nvSpPr>
            <p:spPr bwMode="hidden">
              <a:xfrm>
                <a:off x="0" y="3364"/>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73" name="Freeform 9"/>
              <p:cNvSpPr>
                <a:spLocks/>
              </p:cNvSpPr>
              <p:nvPr userDrawn="1"/>
            </p:nvSpPr>
            <p:spPr bwMode="hidden">
              <a:xfrm>
                <a:off x="0" y="3105"/>
                <a:ext cx="5758" cy="31"/>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74" name="Freeform 10"/>
              <p:cNvSpPr>
                <a:spLocks/>
              </p:cNvSpPr>
              <p:nvPr userDrawn="1"/>
            </p:nvSpPr>
            <p:spPr bwMode="hidden">
              <a:xfrm>
                <a:off x="0" y="2859"/>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75" name="Freeform 11"/>
              <p:cNvSpPr>
                <a:spLocks/>
              </p:cNvSpPr>
              <p:nvPr userDrawn="1"/>
            </p:nvSpPr>
            <p:spPr bwMode="hidden">
              <a:xfrm>
                <a:off x="0" y="264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76" name="Freeform 12"/>
              <p:cNvSpPr>
                <a:spLocks/>
              </p:cNvSpPr>
              <p:nvPr userDrawn="1"/>
            </p:nvSpPr>
            <p:spPr bwMode="hidden">
              <a:xfrm>
                <a:off x="0" y="2433"/>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77" name="Freeform 13"/>
              <p:cNvSpPr>
                <a:spLocks/>
              </p:cNvSpPr>
              <p:nvPr userDrawn="1"/>
            </p:nvSpPr>
            <p:spPr bwMode="hidden">
              <a:xfrm>
                <a:off x="0" y="2259"/>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78" name="Freeform 14"/>
              <p:cNvSpPr>
                <a:spLocks/>
              </p:cNvSpPr>
              <p:nvPr userDrawn="1"/>
            </p:nvSpPr>
            <p:spPr bwMode="hidden">
              <a:xfrm>
                <a:off x="0" y="209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79" name="Freeform 15"/>
              <p:cNvSpPr>
                <a:spLocks/>
              </p:cNvSpPr>
              <p:nvPr userDrawn="1"/>
            </p:nvSpPr>
            <p:spPr bwMode="hidden">
              <a:xfrm>
                <a:off x="0" y="192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80" name="Freeform 16"/>
              <p:cNvSpPr>
                <a:spLocks/>
              </p:cNvSpPr>
              <p:nvPr userDrawn="1"/>
            </p:nvSpPr>
            <p:spPr bwMode="hidden">
              <a:xfrm>
                <a:off x="0" y="1645"/>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81" name="Freeform 17"/>
              <p:cNvSpPr>
                <a:spLocks/>
              </p:cNvSpPr>
              <p:nvPr userDrawn="1"/>
            </p:nvSpPr>
            <p:spPr bwMode="hidden">
              <a:xfrm>
                <a:off x="0" y="177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82" name="Freeform 18"/>
              <p:cNvSpPr>
                <a:spLocks/>
              </p:cNvSpPr>
              <p:nvPr userDrawn="1"/>
            </p:nvSpPr>
            <p:spPr bwMode="hidden">
              <a:xfrm>
                <a:off x="0" y="1520"/>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83" name="Freeform 19"/>
              <p:cNvSpPr>
                <a:spLocks/>
              </p:cNvSpPr>
              <p:nvPr userDrawn="1"/>
            </p:nvSpPr>
            <p:spPr bwMode="hidden">
              <a:xfrm>
                <a:off x="0" y="1394"/>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84" name="Freeform 20"/>
              <p:cNvSpPr>
                <a:spLocks/>
              </p:cNvSpPr>
              <p:nvPr userDrawn="1"/>
            </p:nvSpPr>
            <p:spPr bwMode="hidden">
              <a:xfrm>
                <a:off x="0" y="128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85" name="Freeform 21"/>
              <p:cNvSpPr>
                <a:spLocks/>
              </p:cNvSpPr>
              <p:nvPr userDrawn="1"/>
            </p:nvSpPr>
            <p:spPr bwMode="hidden">
              <a:xfrm>
                <a:off x="0" y="117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86" name="Freeform 22"/>
              <p:cNvSpPr>
                <a:spLocks/>
              </p:cNvSpPr>
              <p:nvPr userDrawn="1"/>
            </p:nvSpPr>
            <p:spPr bwMode="hidden">
              <a:xfrm>
                <a:off x="0" y="2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87" name="Freeform 23"/>
              <p:cNvSpPr>
                <a:spLocks/>
              </p:cNvSpPr>
              <p:nvPr userDrawn="1"/>
            </p:nvSpPr>
            <p:spPr bwMode="hidden">
              <a:xfrm>
                <a:off x="0" y="186"/>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88" name="Freeform 24"/>
              <p:cNvSpPr>
                <a:spLocks/>
              </p:cNvSpPr>
              <p:nvPr userDrawn="1"/>
            </p:nvSpPr>
            <p:spPr bwMode="hidden">
              <a:xfrm>
                <a:off x="0" y="475"/>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89" name="Freeform 25"/>
              <p:cNvSpPr>
                <a:spLocks/>
              </p:cNvSpPr>
              <p:nvPr userDrawn="1"/>
            </p:nvSpPr>
            <p:spPr bwMode="hidden">
              <a:xfrm>
                <a:off x="0" y="337"/>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90" name="Freeform 26"/>
              <p:cNvSpPr>
                <a:spLocks/>
              </p:cNvSpPr>
              <p:nvPr userDrawn="1"/>
            </p:nvSpPr>
            <p:spPr bwMode="hidden">
              <a:xfrm>
                <a:off x="0" y="60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91" name="Freeform 27"/>
              <p:cNvSpPr>
                <a:spLocks/>
              </p:cNvSpPr>
              <p:nvPr userDrawn="1"/>
            </p:nvSpPr>
            <p:spPr bwMode="hidden">
              <a:xfrm>
                <a:off x="0" y="72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92" name="Freeform 28"/>
              <p:cNvSpPr>
                <a:spLocks/>
              </p:cNvSpPr>
              <p:nvPr userDrawn="1"/>
            </p:nvSpPr>
            <p:spPr bwMode="hidden">
              <a:xfrm>
                <a:off x="0" y="841"/>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893" name="Freeform 29"/>
              <p:cNvSpPr>
                <a:spLocks/>
              </p:cNvSpPr>
              <p:nvPr userDrawn="1"/>
            </p:nvSpPr>
            <p:spPr bwMode="hidden">
              <a:xfrm>
                <a:off x="0" y="943"/>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grpSp>
            <p:nvGrpSpPr>
              <p:cNvPr id="1059" name="Group 30"/>
              <p:cNvGrpSpPr>
                <a:grpSpLocks/>
              </p:cNvGrpSpPr>
              <p:nvPr userDrawn="1"/>
            </p:nvGrpSpPr>
            <p:grpSpPr bwMode="auto">
              <a:xfrm>
                <a:off x="0" y="0"/>
                <a:ext cx="5758" cy="1045"/>
                <a:chOff x="0" y="0"/>
                <a:chExt cx="5758" cy="1045"/>
              </a:xfrm>
            </p:grpSpPr>
            <p:sp>
              <p:nvSpPr>
                <p:cNvPr id="36895" name="Freeform 31"/>
                <p:cNvSpPr>
                  <a:spLocks/>
                </p:cNvSpPr>
                <p:nvPr/>
              </p:nvSpPr>
              <p:spPr bwMode="hidden">
                <a:xfrm>
                  <a:off x="2849" y="0"/>
                  <a:ext cx="42" cy="1045"/>
                </a:xfrm>
                <a:custGeom>
                  <a:avLst/>
                  <a:gdLst/>
                  <a:ahLst/>
                  <a:cxnLst>
                    <a:cxn ang="0">
                      <a:pos x="18" y="1043"/>
                    </a:cxn>
                    <a:cxn ang="0">
                      <a:pos x="42" y="1043"/>
                    </a:cxn>
                    <a:cxn ang="0">
                      <a:pos x="42" y="0"/>
                    </a:cxn>
                    <a:cxn ang="0">
                      <a:pos x="0" y="0"/>
                    </a:cxn>
                    <a:cxn ang="0">
                      <a:pos x="0" y="1043"/>
                    </a:cxn>
                    <a:cxn ang="0">
                      <a:pos x="18" y="1043"/>
                    </a:cxn>
                    <a:cxn ang="0">
                      <a:pos x="18" y="1043"/>
                    </a:cxn>
                  </a:cxnLst>
                  <a:rect l="0" t="0" r="r" b="b"/>
                  <a:pathLst>
                    <a:path w="42" h="1043">
                      <a:moveTo>
                        <a:pt x="18" y="1043"/>
                      </a:moveTo>
                      <a:lnTo>
                        <a:pt x="42" y="1043"/>
                      </a:lnTo>
                      <a:lnTo>
                        <a:pt x="42" y="0"/>
                      </a:lnTo>
                      <a:lnTo>
                        <a:pt x="0"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896" name="Freeform 32"/>
                <p:cNvSpPr>
                  <a:spLocks/>
                </p:cNvSpPr>
                <p:nvPr/>
              </p:nvSpPr>
              <p:spPr bwMode="hidden">
                <a:xfrm>
                  <a:off x="2400" y="0"/>
                  <a:ext cx="155" cy="1045"/>
                </a:xfrm>
                <a:custGeom>
                  <a:avLst/>
                  <a:gdLst/>
                  <a:ahLst/>
                  <a:cxnLst>
                    <a:cxn ang="0">
                      <a:pos x="131" y="1043"/>
                    </a:cxn>
                    <a:cxn ang="0">
                      <a:pos x="155" y="1043"/>
                    </a:cxn>
                    <a:cxn ang="0">
                      <a:pos x="42" y="0"/>
                    </a:cxn>
                    <a:cxn ang="0">
                      <a:pos x="0" y="0"/>
                    </a:cxn>
                    <a:cxn ang="0">
                      <a:pos x="113" y="1043"/>
                    </a:cxn>
                    <a:cxn ang="0">
                      <a:pos x="131" y="1043"/>
                    </a:cxn>
                    <a:cxn ang="0">
                      <a:pos x="131" y="1043"/>
                    </a:cxn>
                  </a:cxnLst>
                  <a:rect l="0" t="0" r="r" b="b"/>
                  <a:pathLst>
                    <a:path w="155" h="1043">
                      <a:moveTo>
                        <a:pt x="131" y="1043"/>
                      </a:moveTo>
                      <a:lnTo>
                        <a:pt x="155" y="1043"/>
                      </a:lnTo>
                      <a:lnTo>
                        <a:pt x="42" y="0"/>
                      </a:lnTo>
                      <a:lnTo>
                        <a:pt x="0" y="0"/>
                      </a:lnTo>
                      <a:lnTo>
                        <a:pt x="113" y="1043"/>
                      </a:lnTo>
                      <a:lnTo>
                        <a:pt x="131" y="1043"/>
                      </a:lnTo>
                      <a:lnTo>
                        <a:pt x="13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897" name="Freeform 33"/>
                <p:cNvSpPr>
                  <a:spLocks/>
                </p:cNvSpPr>
                <p:nvPr/>
              </p:nvSpPr>
              <p:spPr bwMode="hidden">
                <a:xfrm>
                  <a:off x="1967" y="0"/>
                  <a:ext cx="240" cy="1045"/>
                </a:xfrm>
                <a:custGeom>
                  <a:avLst/>
                  <a:gdLst/>
                  <a:ahLst/>
                  <a:cxnLst>
                    <a:cxn ang="0">
                      <a:pos x="221" y="1043"/>
                    </a:cxn>
                    <a:cxn ang="0">
                      <a:pos x="239" y="1043"/>
                    </a:cxn>
                    <a:cxn ang="0">
                      <a:pos x="36" y="0"/>
                    </a:cxn>
                    <a:cxn ang="0">
                      <a:pos x="0" y="0"/>
                    </a:cxn>
                    <a:cxn ang="0">
                      <a:pos x="203" y="1043"/>
                    </a:cxn>
                    <a:cxn ang="0">
                      <a:pos x="221" y="1043"/>
                    </a:cxn>
                    <a:cxn ang="0">
                      <a:pos x="221" y="1043"/>
                    </a:cxn>
                  </a:cxnLst>
                  <a:rect l="0" t="0" r="r" b="b"/>
                  <a:pathLst>
                    <a:path w="239" h="1043">
                      <a:moveTo>
                        <a:pt x="221" y="1043"/>
                      </a:moveTo>
                      <a:lnTo>
                        <a:pt x="239" y="1043"/>
                      </a:lnTo>
                      <a:lnTo>
                        <a:pt x="36" y="0"/>
                      </a:lnTo>
                      <a:lnTo>
                        <a:pt x="0" y="0"/>
                      </a:lnTo>
                      <a:lnTo>
                        <a:pt x="203" y="1043"/>
                      </a:lnTo>
                      <a:lnTo>
                        <a:pt x="221" y="1043"/>
                      </a:lnTo>
                      <a:lnTo>
                        <a:pt x="22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898" name="Freeform 34"/>
                <p:cNvSpPr>
                  <a:spLocks/>
                </p:cNvSpPr>
                <p:nvPr/>
              </p:nvSpPr>
              <p:spPr bwMode="hidden">
                <a:xfrm>
                  <a:off x="1554" y="0"/>
                  <a:ext cx="353" cy="1045"/>
                </a:xfrm>
                <a:custGeom>
                  <a:avLst/>
                  <a:gdLst/>
                  <a:ahLst/>
                  <a:cxnLst>
                    <a:cxn ang="0">
                      <a:pos x="334" y="1043"/>
                    </a:cxn>
                    <a:cxn ang="0">
                      <a:pos x="352" y="1043"/>
                    </a:cxn>
                    <a:cxn ang="0">
                      <a:pos x="41" y="0"/>
                    </a:cxn>
                    <a:cxn ang="0">
                      <a:pos x="0" y="0"/>
                    </a:cxn>
                    <a:cxn ang="0">
                      <a:pos x="311" y="1043"/>
                    </a:cxn>
                    <a:cxn ang="0">
                      <a:pos x="334" y="1043"/>
                    </a:cxn>
                    <a:cxn ang="0">
                      <a:pos x="334" y="1043"/>
                    </a:cxn>
                  </a:cxnLst>
                  <a:rect l="0" t="0" r="r" b="b"/>
                  <a:pathLst>
                    <a:path w="352" h="1043">
                      <a:moveTo>
                        <a:pt x="334" y="1043"/>
                      </a:moveTo>
                      <a:lnTo>
                        <a:pt x="352" y="1043"/>
                      </a:lnTo>
                      <a:lnTo>
                        <a:pt x="41" y="0"/>
                      </a:lnTo>
                      <a:lnTo>
                        <a:pt x="0" y="0"/>
                      </a:lnTo>
                      <a:lnTo>
                        <a:pt x="311" y="1043"/>
                      </a:lnTo>
                      <a:lnTo>
                        <a:pt x="334" y="1043"/>
                      </a:lnTo>
                      <a:lnTo>
                        <a:pt x="33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899" name="Freeform 35"/>
                <p:cNvSpPr>
                  <a:spLocks/>
                </p:cNvSpPr>
                <p:nvPr/>
              </p:nvSpPr>
              <p:spPr bwMode="hidden">
                <a:xfrm>
                  <a:off x="1134" y="0"/>
                  <a:ext cx="450" cy="1045"/>
                </a:xfrm>
                <a:custGeom>
                  <a:avLst/>
                  <a:gdLst/>
                  <a:ahLst/>
                  <a:cxnLst>
                    <a:cxn ang="0">
                      <a:pos x="425" y="1043"/>
                    </a:cxn>
                    <a:cxn ang="0">
                      <a:pos x="449" y="1043"/>
                    </a:cxn>
                    <a:cxn ang="0">
                      <a:pos x="42" y="0"/>
                    </a:cxn>
                    <a:cxn ang="0">
                      <a:pos x="0" y="0"/>
                    </a:cxn>
                    <a:cxn ang="0">
                      <a:pos x="407" y="1043"/>
                    </a:cxn>
                    <a:cxn ang="0">
                      <a:pos x="425" y="1043"/>
                    </a:cxn>
                    <a:cxn ang="0">
                      <a:pos x="425" y="1043"/>
                    </a:cxn>
                  </a:cxnLst>
                  <a:rect l="0" t="0" r="r" b="b"/>
                  <a:pathLst>
                    <a:path w="449" h="1043">
                      <a:moveTo>
                        <a:pt x="425" y="1043"/>
                      </a:moveTo>
                      <a:lnTo>
                        <a:pt x="449" y="1043"/>
                      </a:lnTo>
                      <a:lnTo>
                        <a:pt x="42" y="0"/>
                      </a:lnTo>
                      <a:lnTo>
                        <a:pt x="0" y="0"/>
                      </a:lnTo>
                      <a:lnTo>
                        <a:pt x="407" y="1043"/>
                      </a:lnTo>
                      <a:lnTo>
                        <a:pt x="425" y="1043"/>
                      </a:lnTo>
                      <a:lnTo>
                        <a:pt x="425"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900" name="Freeform 36"/>
                <p:cNvSpPr>
                  <a:spLocks/>
                </p:cNvSpPr>
                <p:nvPr/>
              </p:nvSpPr>
              <p:spPr bwMode="hidden">
                <a:xfrm>
                  <a:off x="714" y="0"/>
                  <a:ext cx="540" cy="1045"/>
                </a:xfrm>
                <a:custGeom>
                  <a:avLst/>
                  <a:gdLst/>
                  <a:ahLst/>
                  <a:cxnLst>
                    <a:cxn ang="0">
                      <a:pos x="520" y="1043"/>
                    </a:cxn>
                    <a:cxn ang="0">
                      <a:pos x="538" y="1043"/>
                    </a:cxn>
                    <a:cxn ang="0">
                      <a:pos x="41" y="0"/>
                    </a:cxn>
                    <a:cxn ang="0">
                      <a:pos x="0" y="0"/>
                    </a:cxn>
                    <a:cxn ang="0">
                      <a:pos x="496" y="1043"/>
                    </a:cxn>
                    <a:cxn ang="0">
                      <a:pos x="520" y="1043"/>
                    </a:cxn>
                    <a:cxn ang="0">
                      <a:pos x="520" y="1043"/>
                    </a:cxn>
                  </a:cxnLst>
                  <a:rect l="0" t="0" r="r" b="b"/>
                  <a:pathLst>
                    <a:path w="538" h="1043">
                      <a:moveTo>
                        <a:pt x="520" y="1043"/>
                      </a:moveTo>
                      <a:lnTo>
                        <a:pt x="538" y="1043"/>
                      </a:lnTo>
                      <a:lnTo>
                        <a:pt x="41" y="0"/>
                      </a:lnTo>
                      <a:lnTo>
                        <a:pt x="0" y="0"/>
                      </a:lnTo>
                      <a:lnTo>
                        <a:pt x="496" y="1043"/>
                      </a:lnTo>
                      <a:lnTo>
                        <a:pt x="520" y="1043"/>
                      </a:lnTo>
                      <a:lnTo>
                        <a:pt x="520"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901" name="Freeform 37"/>
                <p:cNvSpPr>
                  <a:spLocks/>
                </p:cNvSpPr>
                <p:nvPr/>
              </p:nvSpPr>
              <p:spPr bwMode="hidden">
                <a:xfrm>
                  <a:off x="306" y="0"/>
                  <a:ext cx="642" cy="1045"/>
                </a:xfrm>
                <a:custGeom>
                  <a:avLst/>
                  <a:gdLst/>
                  <a:ahLst/>
                  <a:cxnLst>
                    <a:cxn ang="0">
                      <a:pos x="622" y="1043"/>
                    </a:cxn>
                    <a:cxn ang="0">
                      <a:pos x="640" y="1043"/>
                    </a:cxn>
                    <a:cxn ang="0">
                      <a:pos x="48" y="0"/>
                    </a:cxn>
                    <a:cxn ang="0">
                      <a:pos x="0" y="0"/>
                    </a:cxn>
                    <a:cxn ang="0">
                      <a:pos x="598" y="1043"/>
                    </a:cxn>
                    <a:cxn ang="0">
                      <a:pos x="622" y="1043"/>
                    </a:cxn>
                    <a:cxn ang="0">
                      <a:pos x="622" y="1043"/>
                    </a:cxn>
                  </a:cxnLst>
                  <a:rect l="0" t="0" r="r" b="b"/>
                  <a:pathLst>
                    <a:path w="640" h="1043">
                      <a:moveTo>
                        <a:pt x="622" y="1043"/>
                      </a:moveTo>
                      <a:lnTo>
                        <a:pt x="640" y="1043"/>
                      </a:lnTo>
                      <a:lnTo>
                        <a:pt x="48" y="0"/>
                      </a:lnTo>
                      <a:lnTo>
                        <a:pt x="0" y="0"/>
                      </a:lnTo>
                      <a:lnTo>
                        <a:pt x="598" y="1043"/>
                      </a:lnTo>
                      <a:lnTo>
                        <a:pt x="622" y="1043"/>
                      </a:lnTo>
                      <a:lnTo>
                        <a:pt x="622"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902" name="Freeform 38"/>
                <p:cNvSpPr>
                  <a:spLocks/>
                </p:cNvSpPr>
                <p:nvPr/>
              </p:nvSpPr>
              <p:spPr bwMode="hidden">
                <a:xfrm>
                  <a:off x="0" y="108"/>
                  <a:ext cx="630" cy="937"/>
                </a:xfrm>
                <a:custGeom>
                  <a:avLst/>
                  <a:gdLst/>
                  <a:ahLst/>
                  <a:cxnLst>
                    <a:cxn ang="0">
                      <a:pos x="604" y="935"/>
                    </a:cxn>
                    <a:cxn ang="0">
                      <a:pos x="628" y="935"/>
                    </a:cxn>
                    <a:cxn ang="0">
                      <a:pos x="0" y="0"/>
                    </a:cxn>
                    <a:cxn ang="0">
                      <a:pos x="0" y="66"/>
                    </a:cxn>
                    <a:cxn ang="0">
                      <a:pos x="580" y="935"/>
                    </a:cxn>
                    <a:cxn ang="0">
                      <a:pos x="604" y="935"/>
                    </a:cxn>
                    <a:cxn ang="0">
                      <a:pos x="604" y="935"/>
                    </a:cxn>
                  </a:cxnLst>
                  <a:rect l="0" t="0" r="r" b="b"/>
                  <a:pathLst>
                    <a:path w="628" h="935">
                      <a:moveTo>
                        <a:pt x="604" y="935"/>
                      </a:moveTo>
                      <a:lnTo>
                        <a:pt x="628" y="935"/>
                      </a:lnTo>
                      <a:lnTo>
                        <a:pt x="0" y="0"/>
                      </a:lnTo>
                      <a:lnTo>
                        <a:pt x="0" y="66"/>
                      </a:lnTo>
                      <a:lnTo>
                        <a:pt x="580" y="935"/>
                      </a:lnTo>
                      <a:lnTo>
                        <a:pt x="604" y="935"/>
                      </a:lnTo>
                      <a:lnTo>
                        <a:pt x="604" y="93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903" name="Freeform 39"/>
                <p:cNvSpPr>
                  <a:spLocks/>
                </p:cNvSpPr>
                <p:nvPr/>
              </p:nvSpPr>
              <p:spPr bwMode="hidden">
                <a:xfrm>
                  <a:off x="3191" y="0"/>
                  <a:ext cx="155" cy="1045"/>
                </a:xfrm>
                <a:custGeom>
                  <a:avLst/>
                  <a:gdLst/>
                  <a:ahLst/>
                  <a:cxnLst>
                    <a:cxn ang="0">
                      <a:pos x="18" y="1043"/>
                    </a:cxn>
                    <a:cxn ang="0">
                      <a:pos x="42" y="1043"/>
                    </a:cxn>
                    <a:cxn ang="0">
                      <a:pos x="155" y="0"/>
                    </a:cxn>
                    <a:cxn ang="0">
                      <a:pos x="114" y="0"/>
                    </a:cxn>
                    <a:cxn ang="0">
                      <a:pos x="0" y="1043"/>
                    </a:cxn>
                    <a:cxn ang="0">
                      <a:pos x="18" y="1043"/>
                    </a:cxn>
                    <a:cxn ang="0">
                      <a:pos x="18" y="1043"/>
                    </a:cxn>
                  </a:cxnLst>
                  <a:rect l="0" t="0" r="r" b="b"/>
                  <a:pathLst>
                    <a:path w="155" h="1043">
                      <a:moveTo>
                        <a:pt x="18" y="1043"/>
                      </a:moveTo>
                      <a:lnTo>
                        <a:pt x="42" y="1043"/>
                      </a:lnTo>
                      <a:lnTo>
                        <a:pt x="155" y="0"/>
                      </a:lnTo>
                      <a:lnTo>
                        <a:pt x="114"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904" name="Freeform 40"/>
                <p:cNvSpPr>
                  <a:spLocks/>
                </p:cNvSpPr>
                <p:nvPr/>
              </p:nvSpPr>
              <p:spPr bwMode="hidden">
                <a:xfrm>
                  <a:off x="3533" y="0"/>
                  <a:ext cx="240" cy="1045"/>
                </a:xfrm>
                <a:custGeom>
                  <a:avLst/>
                  <a:gdLst/>
                  <a:ahLst/>
                  <a:cxnLst>
                    <a:cxn ang="0">
                      <a:pos x="18" y="1043"/>
                    </a:cxn>
                    <a:cxn ang="0">
                      <a:pos x="36" y="1043"/>
                    </a:cxn>
                    <a:cxn ang="0">
                      <a:pos x="239" y="0"/>
                    </a:cxn>
                    <a:cxn ang="0">
                      <a:pos x="203" y="0"/>
                    </a:cxn>
                    <a:cxn ang="0">
                      <a:pos x="0" y="1043"/>
                    </a:cxn>
                    <a:cxn ang="0">
                      <a:pos x="18" y="1043"/>
                    </a:cxn>
                    <a:cxn ang="0">
                      <a:pos x="18" y="1043"/>
                    </a:cxn>
                  </a:cxnLst>
                  <a:rect l="0" t="0" r="r" b="b"/>
                  <a:pathLst>
                    <a:path w="239" h="1043">
                      <a:moveTo>
                        <a:pt x="18" y="1043"/>
                      </a:moveTo>
                      <a:lnTo>
                        <a:pt x="36" y="1043"/>
                      </a:lnTo>
                      <a:lnTo>
                        <a:pt x="239" y="0"/>
                      </a:lnTo>
                      <a:lnTo>
                        <a:pt x="203"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905" name="Freeform 41"/>
                <p:cNvSpPr>
                  <a:spLocks/>
                </p:cNvSpPr>
                <p:nvPr/>
              </p:nvSpPr>
              <p:spPr bwMode="hidden">
                <a:xfrm>
                  <a:off x="3821" y="0"/>
                  <a:ext cx="359" cy="1045"/>
                </a:xfrm>
                <a:custGeom>
                  <a:avLst/>
                  <a:gdLst/>
                  <a:ahLst/>
                  <a:cxnLst>
                    <a:cxn ang="0">
                      <a:pos x="24" y="1043"/>
                    </a:cxn>
                    <a:cxn ang="0">
                      <a:pos x="42" y="1043"/>
                    </a:cxn>
                    <a:cxn ang="0">
                      <a:pos x="358" y="0"/>
                    </a:cxn>
                    <a:cxn ang="0">
                      <a:pos x="317" y="0"/>
                    </a:cxn>
                    <a:cxn ang="0">
                      <a:pos x="0" y="1043"/>
                    </a:cxn>
                    <a:cxn ang="0">
                      <a:pos x="24" y="1043"/>
                    </a:cxn>
                    <a:cxn ang="0">
                      <a:pos x="24" y="1043"/>
                    </a:cxn>
                  </a:cxnLst>
                  <a:rect l="0" t="0" r="r" b="b"/>
                  <a:pathLst>
                    <a:path w="358" h="1043">
                      <a:moveTo>
                        <a:pt x="24" y="1043"/>
                      </a:moveTo>
                      <a:lnTo>
                        <a:pt x="42" y="1043"/>
                      </a:lnTo>
                      <a:lnTo>
                        <a:pt x="358" y="0"/>
                      </a:lnTo>
                      <a:lnTo>
                        <a:pt x="317" y="0"/>
                      </a:lnTo>
                      <a:lnTo>
                        <a:pt x="0" y="1043"/>
                      </a:lnTo>
                      <a:lnTo>
                        <a:pt x="24" y="1043"/>
                      </a:lnTo>
                      <a:lnTo>
                        <a:pt x="2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906" name="Freeform 42"/>
                <p:cNvSpPr>
                  <a:spLocks/>
                </p:cNvSpPr>
                <p:nvPr/>
              </p:nvSpPr>
              <p:spPr bwMode="hidden">
                <a:xfrm>
                  <a:off x="4139" y="0"/>
                  <a:ext cx="449" cy="1045"/>
                </a:xfrm>
                <a:custGeom>
                  <a:avLst/>
                  <a:gdLst/>
                  <a:ahLst/>
                  <a:cxnLst>
                    <a:cxn ang="0">
                      <a:pos x="18" y="1043"/>
                    </a:cxn>
                    <a:cxn ang="0">
                      <a:pos x="41" y="1043"/>
                    </a:cxn>
                    <a:cxn ang="0">
                      <a:pos x="448" y="0"/>
                    </a:cxn>
                    <a:cxn ang="0">
                      <a:pos x="406" y="0"/>
                    </a:cxn>
                    <a:cxn ang="0">
                      <a:pos x="0" y="1043"/>
                    </a:cxn>
                    <a:cxn ang="0">
                      <a:pos x="18" y="1043"/>
                    </a:cxn>
                    <a:cxn ang="0">
                      <a:pos x="18" y="1043"/>
                    </a:cxn>
                  </a:cxnLst>
                  <a:rect l="0" t="0" r="r" b="b"/>
                  <a:pathLst>
                    <a:path w="448" h="1043">
                      <a:moveTo>
                        <a:pt x="18" y="1043"/>
                      </a:moveTo>
                      <a:lnTo>
                        <a:pt x="41" y="1043"/>
                      </a:lnTo>
                      <a:lnTo>
                        <a:pt x="448" y="0"/>
                      </a:lnTo>
                      <a:lnTo>
                        <a:pt x="406"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907" name="Freeform 43"/>
                <p:cNvSpPr>
                  <a:spLocks/>
                </p:cNvSpPr>
                <p:nvPr/>
              </p:nvSpPr>
              <p:spPr bwMode="hidden">
                <a:xfrm>
                  <a:off x="4480" y="0"/>
                  <a:ext cx="541" cy="1045"/>
                </a:xfrm>
                <a:custGeom>
                  <a:avLst/>
                  <a:gdLst/>
                  <a:ahLst/>
                  <a:cxnLst>
                    <a:cxn ang="0">
                      <a:pos x="18" y="1043"/>
                    </a:cxn>
                    <a:cxn ang="0">
                      <a:pos x="42" y="1043"/>
                    </a:cxn>
                    <a:cxn ang="0">
                      <a:pos x="539" y="0"/>
                    </a:cxn>
                    <a:cxn ang="0">
                      <a:pos x="497" y="0"/>
                    </a:cxn>
                    <a:cxn ang="0">
                      <a:pos x="0" y="1043"/>
                    </a:cxn>
                    <a:cxn ang="0">
                      <a:pos x="18" y="1043"/>
                    </a:cxn>
                    <a:cxn ang="0">
                      <a:pos x="18" y="1043"/>
                    </a:cxn>
                  </a:cxnLst>
                  <a:rect l="0" t="0" r="r" b="b"/>
                  <a:pathLst>
                    <a:path w="539" h="1043">
                      <a:moveTo>
                        <a:pt x="18" y="1043"/>
                      </a:moveTo>
                      <a:lnTo>
                        <a:pt x="42" y="1043"/>
                      </a:lnTo>
                      <a:lnTo>
                        <a:pt x="539" y="0"/>
                      </a:lnTo>
                      <a:lnTo>
                        <a:pt x="497"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908" name="Freeform 44"/>
                <p:cNvSpPr>
                  <a:spLocks/>
                </p:cNvSpPr>
                <p:nvPr/>
              </p:nvSpPr>
              <p:spPr bwMode="hidden">
                <a:xfrm>
                  <a:off x="4768" y="0"/>
                  <a:ext cx="642" cy="1045"/>
                </a:xfrm>
                <a:custGeom>
                  <a:avLst/>
                  <a:gdLst/>
                  <a:ahLst/>
                  <a:cxnLst>
                    <a:cxn ang="0">
                      <a:pos x="18" y="1043"/>
                    </a:cxn>
                    <a:cxn ang="0">
                      <a:pos x="42" y="1043"/>
                    </a:cxn>
                    <a:cxn ang="0">
                      <a:pos x="640" y="0"/>
                    </a:cxn>
                    <a:cxn ang="0">
                      <a:pos x="592" y="0"/>
                    </a:cxn>
                    <a:cxn ang="0">
                      <a:pos x="0" y="1043"/>
                    </a:cxn>
                    <a:cxn ang="0">
                      <a:pos x="18" y="1043"/>
                    </a:cxn>
                    <a:cxn ang="0">
                      <a:pos x="18" y="1043"/>
                    </a:cxn>
                  </a:cxnLst>
                  <a:rect l="0" t="0" r="r" b="b"/>
                  <a:pathLst>
                    <a:path w="640" h="1043">
                      <a:moveTo>
                        <a:pt x="18" y="1043"/>
                      </a:moveTo>
                      <a:lnTo>
                        <a:pt x="42" y="1043"/>
                      </a:lnTo>
                      <a:lnTo>
                        <a:pt x="640" y="0"/>
                      </a:lnTo>
                      <a:lnTo>
                        <a:pt x="592"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sp>
              <p:nvSpPr>
                <p:cNvPr id="36909" name="Freeform 45"/>
                <p:cNvSpPr>
                  <a:spLocks/>
                </p:cNvSpPr>
                <p:nvPr/>
              </p:nvSpPr>
              <p:spPr bwMode="hidden">
                <a:xfrm>
                  <a:off x="5086" y="48"/>
                  <a:ext cx="672" cy="997"/>
                </a:xfrm>
                <a:custGeom>
                  <a:avLst/>
                  <a:gdLst/>
                  <a:ahLst/>
                  <a:cxnLst>
                    <a:cxn ang="0">
                      <a:pos x="24" y="995"/>
                    </a:cxn>
                    <a:cxn ang="0">
                      <a:pos x="48" y="995"/>
                    </a:cxn>
                    <a:cxn ang="0">
                      <a:pos x="670" y="72"/>
                    </a:cxn>
                    <a:cxn ang="0">
                      <a:pos x="670" y="0"/>
                    </a:cxn>
                    <a:cxn ang="0">
                      <a:pos x="0" y="995"/>
                    </a:cxn>
                    <a:cxn ang="0">
                      <a:pos x="24" y="995"/>
                    </a:cxn>
                    <a:cxn ang="0">
                      <a:pos x="24" y="995"/>
                    </a:cxn>
                  </a:cxnLst>
                  <a:rect l="0" t="0" r="r" b="b"/>
                  <a:pathLst>
                    <a:path w="670" h="995">
                      <a:moveTo>
                        <a:pt x="24" y="995"/>
                      </a:moveTo>
                      <a:lnTo>
                        <a:pt x="48" y="995"/>
                      </a:lnTo>
                      <a:lnTo>
                        <a:pt x="670" y="72"/>
                      </a:lnTo>
                      <a:lnTo>
                        <a:pt x="670" y="0"/>
                      </a:lnTo>
                      <a:lnTo>
                        <a:pt x="0" y="995"/>
                      </a:lnTo>
                      <a:lnTo>
                        <a:pt x="24" y="995"/>
                      </a:lnTo>
                      <a:lnTo>
                        <a:pt x="24" y="99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eaLnBrk="0" hangingPunct="0">
                    <a:defRPr/>
                  </a:pPr>
                  <a:endParaRPr lang="en-US">
                    <a:cs typeface="+mn-cs"/>
                  </a:endParaRPr>
                </a:p>
              </p:txBody>
            </p:sp>
          </p:grpSp>
          <p:grpSp>
            <p:nvGrpSpPr>
              <p:cNvPr id="1060" name="Group 46"/>
              <p:cNvGrpSpPr>
                <a:grpSpLocks/>
              </p:cNvGrpSpPr>
              <p:nvPr userDrawn="1"/>
            </p:nvGrpSpPr>
            <p:grpSpPr bwMode="auto">
              <a:xfrm>
                <a:off x="0" y="558"/>
                <a:ext cx="5758" cy="487"/>
                <a:chOff x="0" y="558"/>
                <a:chExt cx="5758" cy="487"/>
              </a:xfrm>
            </p:grpSpPr>
            <p:sp>
              <p:nvSpPr>
                <p:cNvPr id="36911" name="Freeform 47"/>
                <p:cNvSpPr>
                  <a:spLocks/>
                </p:cNvSpPr>
                <p:nvPr/>
              </p:nvSpPr>
              <p:spPr bwMode="hidden">
                <a:xfrm>
                  <a:off x="0" y="618"/>
                  <a:ext cx="306" cy="427"/>
                </a:xfrm>
                <a:custGeom>
                  <a:avLst/>
                  <a:gdLst/>
                  <a:ahLst/>
                  <a:cxnLst>
                    <a:cxn ang="0">
                      <a:pos x="281" y="426"/>
                    </a:cxn>
                    <a:cxn ang="0">
                      <a:pos x="305" y="426"/>
                    </a:cxn>
                    <a:cxn ang="0">
                      <a:pos x="0" y="0"/>
                    </a:cxn>
                    <a:cxn ang="0">
                      <a:pos x="0" y="66"/>
                    </a:cxn>
                    <a:cxn ang="0">
                      <a:pos x="251" y="426"/>
                    </a:cxn>
                    <a:cxn ang="0">
                      <a:pos x="281" y="426"/>
                    </a:cxn>
                    <a:cxn ang="0">
                      <a:pos x="281" y="426"/>
                    </a:cxn>
                  </a:cxnLst>
                  <a:rect l="0" t="0" r="r" b="b"/>
                  <a:pathLst>
                    <a:path w="305" h="426">
                      <a:moveTo>
                        <a:pt x="281" y="426"/>
                      </a:moveTo>
                      <a:lnTo>
                        <a:pt x="305" y="426"/>
                      </a:lnTo>
                      <a:lnTo>
                        <a:pt x="0" y="0"/>
                      </a:lnTo>
                      <a:lnTo>
                        <a:pt x="0" y="66"/>
                      </a:lnTo>
                      <a:lnTo>
                        <a:pt x="251" y="426"/>
                      </a:lnTo>
                      <a:lnTo>
                        <a:pt x="281" y="426"/>
                      </a:lnTo>
                      <a:lnTo>
                        <a:pt x="281" y="426"/>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36912" name="Freeform 48"/>
                <p:cNvSpPr>
                  <a:spLocks/>
                </p:cNvSpPr>
                <p:nvPr/>
              </p:nvSpPr>
              <p:spPr bwMode="hidden">
                <a:xfrm>
                  <a:off x="5410" y="558"/>
                  <a:ext cx="348" cy="487"/>
                </a:xfrm>
                <a:custGeom>
                  <a:avLst/>
                  <a:gdLst/>
                  <a:ahLst/>
                  <a:cxnLst>
                    <a:cxn ang="0">
                      <a:pos x="24" y="486"/>
                    </a:cxn>
                    <a:cxn ang="0">
                      <a:pos x="48" y="486"/>
                    </a:cxn>
                    <a:cxn ang="0">
                      <a:pos x="347" y="72"/>
                    </a:cxn>
                    <a:cxn ang="0">
                      <a:pos x="347" y="0"/>
                    </a:cxn>
                    <a:cxn ang="0">
                      <a:pos x="0" y="486"/>
                    </a:cxn>
                    <a:cxn ang="0">
                      <a:pos x="24" y="486"/>
                    </a:cxn>
                    <a:cxn ang="0">
                      <a:pos x="24" y="486"/>
                    </a:cxn>
                  </a:cxnLst>
                  <a:rect l="0" t="0" r="r" b="b"/>
                  <a:pathLst>
                    <a:path w="347" h="486">
                      <a:moveTo>
                        <a:pt x="24" y="486"/>
                      </a:moveTo>
                      <a:lnTo>
                        <a:pt x="48" y="486"/>
                      </a:lnTo>
                      <a:lnTo>
                        <a:pt x="347" y="72"/>
                      </a:lnTo>
                      <a:lnTo>
                        <a:pt x="347" y="0"/>
                      </a:lnTo>
                      <a:lnTo>
                        <a:pt x="0" y="486"/>
                      </a:lnTo>
                      <a:lnTo>
                        <a:pt x="24" y="486"/>
                      </a:lnTo>
                      <a:lnTo>
                        <a:pt x="24" y="486"/>
                      </a:lnTo>
                      <a:close/>
                    </a:path>
                  </a:pathLst>
                </a:custGeom>
                <a:solidFill>
                  <a:schemeClr val="accent2"/>
                </a:solidFill>
                <a:ln w="9525">
                  <a:noFill/>
                  <a:round/>
                  <a:headEnd/>
                  <a:tailEnd/>
                </a:ln>
              </p:spPr>
              <p:txBody>
                <a:bodyPr/>
                <a:lstStyle/>
                <a:p>
                  <a:pPr eaLnBrk="0" hangingPunct="0">
                    <a:defRPr/>
                  </a:pPr>
                  <a:endParaRPr lang="en-US">
                    <a:cs typeface="+mn-cs"/>
                  </a:endParaRPr>
                </a:p>
              </p:txBody>
            </p:sp>
          </p:grpSp>
          <p:grpSp>
            <p:nvGrpSpPr>
              <p:cNvPr id="1061" name="Group 49"/>
              <p:cNvGrpSpPr>
                <a:grpSpLocks/>
              </p:cNvGrpSpPr>
              <p:nvPr userDrawn="1"/>
            </p:nvGrpSpPr>
            <p:grpSpPr bwMode="auto">
              <a:xfrm>
                <a:off x="264" y="1039"/>
                <a:ext cx="5200" cy="3280"/>
                <a:chOff x="264" y="1039"/>
                <a:chExt cx="5200" cy="3280"/>
              </a:xfrm>
            </p:grpSpPr>
            <p:sp>
              <p:nvSpPr>
                <p:cNvPr id="36914" name="Freeform 50"/>
                <p:cNvSpPr>
                  <a:spLocks/>
                </p:cNvSpPr>
                <p:nvPr/>
              </p:nvSpPr>
              <p:spPr bwMode="hidden">
                <a:xfrm>
                  <a:off x="2849" y="1039"/>
                  <a:ext cx="42" cy="3280"/>
                </a:xfrm>
                <a:custGeom>
                  <a:avLst/>
                  <a:gdLst/>
                  <a:ahLst/>
                  <a:cxnLst>
                    <a:cxn ang="0">
                      <a:pos x="18" y="0"/>
                    </a:cxn>
                    <a:cxn ang="0">
                      <a:pos x="0" y="0"/>
                    </a:cxn>
                    <a:cxn ang="0">
                      <a:pos x="0" y="3273"/>
                    </a:cxn>
                    <a:cxn ang="0">
                      <a:pos x="42" y="3273"/>
                    </a:cxn>
                    <a:cxn ang="0">
                      <a:pos x="42" y="0"/>
                    </a:cxn>
                    <a:cxn ang="0">
                      <a:pos x="18" y="0"/>
                    </a:cxn>
                    <a:cxn ang="0">
                      <a:pos x="18" y="0"/>
                    </a:cxn>
                  </a:cxnLst>
                  <a:rect l="0" t="0" r="r" b="b"/>
                  <a:pathLst>
                    <a:path w="42" h="3273">
                      <a:moveTo>
                        <a:pt x="18" y="0"/>
                      </a:moveTo>
                      <a:lnTo>
                        <a:pt x="0" y="0"/>
                      </a:lnTo>
                      <a:lnTo>
                        <a:pt x="0" y="3273"/>
                      </a:lnTo>
                      <a:lnTo>
                        <a:pt x="42"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915" name="Freeform 51"/>
                <p:cNvSpPr>
                  <a:spLocks/>
                </p:cNvSpPr>
                <p:nvPr/>
              </p:nvSpPr>
              <p:spPr bwMode="hidden">
                <a:xfrm>
                  <a:off x="2154" y="1039"/>
                  <a:ext cx="401" cy="3280"/>
                </a:xfrm>
                <a:custGeom>
                  <a:avLst/>
                  <a:gdLst/>
                  <a:ahLst/>
                  <a:cxnLst>
                    <a:cxn ang="0">
                      <a:pos x="376" y="0"/>
                    </a:cxn>
                    <a:cxn ang="0">
                      <a:pos x="358" y="0"/>
                    </a:cxn>
                    <a:cxn ang="0">
                      <a:pos x="0" y="3273"/>
                    </a:cxn>
                    <a:cxn ang="0">
                      <a:pos x="41" y="3273"/>
                    </a:cxn>
                    <a:cxn ang="0">
                      <a:pos x="400" y="0"/>
                    </a:cxn>
                    <a:cxn ang="0">
                      <a:pos x="376" y="0"/>
                    </a:cxn>
                    <a:cxn ang="0">
                      <a:pos x="376" y="0"/>
                    </a:cxn>
                  </a:cxnLst>
                  <a:rect l="0" t="0" r="r" b="b"/>
                  <a:pathLst>
                    <a:path w="400" h="3273">
                      <a:moveTo>
                        <a:pt x="376" y="0"/>
                      </a:moveTo>
                      <a:lnTo>
                        <a:pt x="358" y="0"/>
                      </a:lnTo>
                      <a:lnTo>
                        <a:pt x="0" y="3273"/>
                      </a:lnTo>
                      <a:lnTo>
                        <a:pt x="41" y="3273"/>
                      </a:lnTo>
                      <a:lnTo>
                        <a:pt x="400" y="0"/>
                      </a:lnTo>
                      <a:lnTo>
                        <a:pt x="376" y="0"/>
                      </a:lnTo>
                      <a:lnTo>
                        <a:pt x="37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916" name="Freeform 52"/>
                <p:cNvSpPr>
                  <a:spLocks/>
                </p:cNvSpPr>
                <p:nvPr/>
              </p:nvSpPr>
              <p:spPr bwMode="hidden">
                <a:xfrm>
                  <a:off x="1530" y="1039"/>
                  <a:ext cx="677" cy="3280"/>
                </a:xfrm>
                <a:custGeom>
                  <a:avLst/>
                  <a:gdLst/>
                  <a:ahLst/>
                  <a:cxnLst>
                    <a:cxn ang="0">
                      <a:pos x="657" y="0"/>
                    </a:cxn>
                    <a:cxn ang="0">
                      <a:pos x="639" y="0"/>
                    </a:cxn>
                    <a:cxn ang="0">
                      <a:pos x="0" y="3273"/>
                    </a:cxn>
                    <a:cxn ang="0">
                      <a:pos x="42" y="3273"/>
                    </a:cxn>
                    <a:cxn ang="0">
                      <a:pos x="675" y="0"/>
                    </a:cxn>
                    <a:cxn ang="0">
                      <a:pos x="657" y="0"/>
                    </a:cxn>
                    <a:cxn ang="0">
                      <a:pos x="657" y="0"/>
                    </a:cxn>
                  </a:cxnLst>
                  <a:rect l="0" t="0" r="r" b="b"/>
                  <a:pathLst>
                    <a:path w="675" h="3273">
                      <a:moveTo>
                        <a:pt x="657" y="0"/>
                      </a:moveTo>
                      <a:lnTo>
                        <a:pt x="639" y="0"/>
                      </a:lnTo>
                      <a:lnTo>
                        <a:pt x="0" y="3273"/>
                      </a:lnTo>
                      <a:lnTo>
                        <a:pt x="42" y="3273"/>
                      </a:lnTo>
                      <a:lnTo>
                        <a:pt x="675" y="0"/>
                      </a:lnTo>
                      <a:lnTo>
                        <a:pt x="657" y="0"/>
                      </a:lnTo>
                      <a:lnTo>
                        <a:pt x="657"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917" name="Freeform 53"/>
                <p:cNvSpPr>
                  <a:spLocks/>
                </p:cNvSpPr>
                <p:nvPr/>
              </p:nvSpPr>
              <p:spPr bwMode="hidden">
                <a:xfrm>
                  <a:off x="876" y="1039"/>
                  <a:ext cx="1031" cy="3280"/>
                </a:xfrm>
                <a:custGeom>
                  <a:avLst/>
                  <a:gdLst/>
                  <a:ahLst/>
                  <a:cxnLst>
                    <a:cxn ang="0">
                      <a:pos x="1013" y="0"/>
                    </a:cxn>
                    <a:cxn ang="0">
                      <a:pos x="990" y="0"/>
                    </a:cxn>
                    <a:cxn ang="0">
                      <a:pos x="0" y="3280"/>
                    </a:cxn>
                    <a:cxn ang="0">
                      <a:pos x="42" y="3280"/>
                    </a:cxn>
                    <a:cxn ang="0">
                      <a:pos x="1031" y="4"/>
                    </a:cxn>
                    <a:cxn ang="0">
                      <a:pos x="1013" y="0"/>
                    </a:cxn>
                    <a:cxn ang="0">
                      <a:pos x="1013" y="0"/>
                    </a:cxn>
                  </a:cxnLst>
                  <a:rect l="0" t="0" r="r" b="b"/>
                  <a:pathLst>
                    <a:path w="1031" h="3280">
                      <a:moveTo>
                        <a:pt x="1013" y="0"/>
                      </a:moveTo>
                      <a:lnTo>
                        <a:pt x="990" y="0"/>
                      </a:lnTo>
                      <a:lnTo>
                        <a:pt x="0" y="3280"/>
                      </a:lnTo>
                      <a:lnTo>
                        <a:pt x="42" y="3280"/>
                      </a:lnTo>
                      <a:lnTo>
                        <a:pt x="1031" y="4"/>
                      </a:lnTo>
                      <a:lnTo>
                        <a:pt x="1013" y="0"/>
                      </a:lnTo>
                      <a:lnTo>
                        <a:pt x="101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918" name="Freeform 54"/>
                <p:cNvSpPr>
                  <a:spLocks/>
                </p:cNvSpPr>
                <p:nvPr/>
              </p:nvSpPr>
              <p:spPr bwMode="hidden">
                <a:xfrm>
                  <a:off x="264" y="1039"/>
                  <a:ext cx="1319" cy="3280"/>
                </a:xfrm>
                <a:custGeom>
                  <a:avLst/>
                  <a:gdLst/>
                  <a:ahLst/>
                  <a:cxnLst>
                    <a:cxn ang="0">
                      <a:pos x="1296" y="0"/>
                    </a:cxn>
                    <a:cxn ang="0">
                      <a:pos x="1278" y="0"/>
                    </a:cxn>
                    <a:cxn ang="0">
                      <a:pos x="0" y="3280"/>
                    </a:cxn>
                    <a:cxn ang="0">
                      <a:pos x="42" y="3280"/>
                    </a:cxn>
                    <a:cxn ang="0">
                      <a:pos x="1319" y="5"/>
                    </a:cxn>
                    <a:cxn ang="0">
                      <a:pos x="1296" y="0"/>
                    </a:cxn>
                    <a:cxn ang="0">
                      <a:pos x="1296" y="0"/>
                    </a:cxn>
                  </a:cxnLst>
                  <a:rect l="0" t="0" r="r" b="b"/>
                  <a:pathLst>
                    <a:path w="1319" h="3280">
                      <a:moveTo>
                        <a:pt x="1296" y="0"/>
                      </a:moveTo>
                      <a:lnTo>
                        <a:pt x="1278" y="0"/>
                      </a:lnTo>
                      <a:lnTo>
                        <a:pt x="0" y="3280"/>
                      </a:lnTo>
                      <a:lnTo>
                        <a:pt x="42" y="3280"/>
                      </a:lnTo>
                      <a:lnTo>
                        <a:pt x="1319" y="5"/>
                      </a:lnTo>
                      <a:lnTo>
                        <a:pt x="1296" y="0"/>
                      </a:lnTo>
                      <a:lnTo>
                        <a:pt x="129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919" name="Freeform 55"/>
                <p:cNvSpPr>
                  <a:spLocks/>
                </p:cNvSpPr>
                <p:nvPr/>
              </p:nvSpPr>
              <p:spPr bwMode="hidden">
                <a:xfrm>
                  <a:off x="3191" y="1039"/>
                  <a:ext cx="402" cy="3280"/>
                </a:xfrm>
                <a:custGeom>
                  <a:avLst/>
                  <a:gdLst/>
                  <a:ahLst/>
                  <a:cxnLst>
                    <a:cxn ang="0">
                      <a:pos x="18" y="0"/>
                    </a:cxn>
                    <a:cxn ang="0">
                      <a:pos x="0" y="0"/>
                    </a:cxn>
                    <a:cxn ang="0">
                      <a:pos x="359" y="3273"/>
                    </a:cxn>
                    <a:cxn ang="0">
                      <a:pos x="401" y="3273"/>
                    </a:cxn>
                    <a:cxn ang="0">
                      <a:pos x="42" y="0"/>
                    </a:cxn>
                    <a:cxn ang="0">
                      <a:pos x="18" y="0"/>
                    </a:cxn>
                    <a:cxn ang="0">
                      <a:pos x="18" y="0"/>
                    </a:cxn>
                  </a:cxnLst>
                  <a:rect l="0" t="0" r="r" b="b"/>
                  <a:pathLst>
                    <a:path w="401" h="3273">
                      <a:moveTo>
                        <a:pt x="18" y="0"/>
                      </a:moveTo>
                      <a:lnTo>
                        <a:pt x="0" y="0"/>
                      </a:lnTo>
                      <a:lnTo>
                        <a:pt x="359" y="3273"/>
                      </a:lnTo>
                      <a:lnTo>
                        <a:pt x="401"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920" name="Freeform 56"/>
                <p:cNvSpPr>
                  <a:spLocks/>
                </p:cNvSpPr>
                <p:nvPr/>
              </p:nvSpPr>
              <p:spPr bwMode="hidden">
                <a:xfrm>
                  <a:off x="3533" y="1039"/>
                  <a:ext cx="677" cy="3280"/>
                </a:xfrm>
                <a:custGeom>
                  <a:avLst/>
                  <a:gdLst/>
                  <a:ahLst/>
                  <a:cxnLst>
                    <a:cxn ang="0">
                      <a:pos x="18" y="0"/>
                    </a:cxn>
                    <a:cxn ang="0">
                      <a:pos x="0" y="0"/>
                    </a:cxn>
                    <a:cxn ang="0">
                      <a:pos x="640" y="3273"/>
                    </a:cxn>
                    <a:cxn ang="0">
                      <a:pos x="675" y="3273"/>
                    </a:cxn>
                    <a:cxn ang="0">
                      <a:pos x="36" y="0"/>
                    </a:cxn>
                    <a:cxn ang="0">
                      <a:pos x="18" y="0"/>
                    </a:cxn>
                    <a:cxn ang="0">
                      <a:pos x="18" y="0"/>
                    </a:cxn>
                  </a:cxnLst>
                  <a:rect l="0" t="0" r="r" b="b"/>
                  <a:pathLst>
                    <a:path w="675" h="3273">
                      <a:moveTo>
                        <a:pt x="18" y="0"/>
                      </a:moveTo>
                      <a:lnTo>
                        <a:pt x="0" y="0"/>
                      </a:lnTo>
                      <a:lnTo>
                        <a:pt x="640" y="3273"/>
                      </a:lnTo>
                      <a:lnTo>
                        <a:pt x="675" y="3273"/>
                      </a:lnTo>
                      <a:lnTo>
                        <a:pt x="36"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921" name="Freeform 57"/>
                <p:cNvSpPr>
                  <a:spLocks/>
                </p:cNvSpPr>
                <p:nvPr/>
              </p:nvSpPr>
              <p:spPr bwMode="hidden">
                <a:xfrm>
                  <a:off x="3822" y="1039"/>
                  <a:ext cx="1036" cy="3280"/>
                </a:xfrm>
                <a:custGeom>
                  <a:avLst/>
                  <a:gdLst/>
                  <a:ahLst/>
                  <a:cxnLst>
                    <a:cxn ang="0">
                      <a:pos x="23" y="0"/>
                    </a:cxn>
                    <a:cxn ang="0">
                      <a:pos x="0" y="5"/>
                    </a:cxn>
                    <a:cxn ang="0">
                      <a:pos x="994" y="3280"/>
                    </a:cxn>
                    <a:cxn ang="0">
                      <a:pos x="1036" y="3280"/>
                    </a:cxn>
                    <a:cxn ang="0">
                      <a:pos x="41" y="0"/>
                    </a:cxn>
                    <a:cxn ang="0">
                      <a:pos x="23" y="0"/>
                    </a:cxn>
                    <a:cxn ang="0">
                      <a:pos x="23" y="0"/>
                    </a:cxn>
                  </a:cxnLst>
                  <a:rect l="0" t="0" r="r" b="b"/>
                  <a:pathLst>
                    <a:path w="1036" h="3280">
                      <a:moveTo>
                        <a:pt x="23" y="0"/>
                      </a:moveTo>
                      <a:lnTo>
                        <a:pt x="0" y="5"/>
                      </a:lnTo>
                      <a:lnTo>
                        <a:pt x="994" y="3280"/>
                      </a:lnTo>
                      <a:lnTo>
                        <a:pt x="1036" y="3280"/>
                      </a:lnTo>
                      <a:lnTo>
                        <a:pt x="41" y="0"/>
                      </a:lnTo>
                      <a:lnTo>
                        <a:pt x="23" y="0"/>
                      </a:lnTo>
                      <a:lnTo>
                        <a:pt x="2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922" name="Freeform 58"/>
                <p:cNvSpPr>
                  <a:spLocks/>
                </p:cNvSpPr>
                <p:nvPr/>
              </p:nvSpPr>
              <p:spPr bwMode="hidden">
                <a:xfrm>
                  <a:off x="4137" y="1039"/>
                  <a:ext cx="1327" cy="3280"/>
                </a:xfrm>
                <a:custGeom>
                  <a:avLst/>
                  <a:gdLst/>
                  <a:ahLst/>
                  <a:cxnLst>
                    <a:cxn ang="0">
                      <a:pos x="20" y="0"/>
                    </a:cxn>
                    <a:cxn ang="0">
                      <a:pos x="0" y="7"/>
                    </a:cxn>
                    <a:cxn ang="0">
                      <a:pos x="1285" y="3280"/>
                    </a:cxn>
                    <a:cxn ang="0">
                      <a:pos x="1327" y="3280"/>
                    </a:cxn>
                    <a:cxn ang="0">
                      <a:pos x="43" y="0"/>
                    </a:cxn>
                    <a:cxn ang="0">
                      <a:pos x="20" y="0"/>
                    </a:cxn>
                    <a:cxn ang="0">
                      <a:pos x="20" y="0"/>
                    </a:cxn>
                  </a:cxnLst>
                  <a:rect l="0" t="0" r="r" b="b"/>
                  <a:pathLst>
                    <a:path w="1327" h="3280">
                      <a:moveTo>
                        <a:pt x="20" y="0"/>
                      </a:moveTo>
                      <a:lnTo>
                        <a:pt x="0" y="7"/>
                      </a:lnTo>
                      <a:lnTo>
                        <a:pt x="1285" y="3280"/>
                      </a:lnTo>
                      <a:lnTo>
                        <a:pt x="1327" y="3280"/>
                      </a:lnTo>
                      <a:lnTo>
                        <a:pt x="43" y="0"/>
                      </a:lnTo>
                      <a:lnTo>
                        <a:pt x="20" y="0"/>
                      </a:lnTo>
                      <a:lnTo>
                        <a:pt x="20"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grpSp>
          <p:sp>
            <p:nvSpPr>
              <p:cNvPr id="36923" name="Freeform 59"/>
              <p:cNvSpPr>
                <a:spLocks/>
              </p:cNvSpPr>
              <p:nvPr userDrawn="1"/>
            </p:nvSpPr>
            <p:spPr bwMode="hidden">
              <a:xfrm>
                <a:off x="0" y="1039"/>
                <a:ext cx="1254" cy="2632"/>
              </a:xfrm>
              <a:custGeom>
                <a:avLst/>
                <a:gdLst/>
                <a:ahLst/>
                <a:cxnLst>
                  <a:cxn ang="0">
                    <a:pos x="1236" y="0"/>
                  </a:cxn>
                  <a:cxn ang="0">
                    <a:pos x="1212" y="0"/>
                  </a:cxn>
                  <a:cxn ang="0">
                    <a:pos x="0" y="2542"/>
                  </a:cxn>
                  <a:cxn ang="0">
                    <a:pos x="0" y="2632"/>
                  </a:cxn>
                  <a:cxn ang="0">
                    <a:pos x="1254" y="7"/>
                  </a:cxn>
                  <a:cxn ang="0">
                    <a:pos x="1236" y="0"/>
                  </a:cxn>
                  <a:cxn ang="0">
                    <a:pos x="1236" y="0"/>
                  </a:cxn>
                </a:cxnLst>
                <a:rect l="0" t="0" r="r" b="b"/>
                <a:pathLst>
                  <a:path w="1254" h="2632">
                    <a:moveTo>
                      <a:pt x="1236" y="0"/>
                    </a:moveTo>
                    <a:lnTo>
                      <a:pt x="1212" y="0"/>
                    </a:lnTo>
                    <a:lnTo>
                      <a:pt x="0" y="2542"/>
                    </a:lnTo>
                    <a:lnTo>
                      <a:pt x="0" y="2632"/>
                    </a:lnTo>
                    <a:lnTo>
                      <a:pt x="1254" y="7"/>
                    </a:lnTo>
                    <a:lnTo>
                      <a:pt x="1236" y="0"/>
                    </a:lnTo>
                    <a:lnTo>
                      <a:pt x="123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924" name="Freeform 60"/>
              <p:cNvSpPr>
                <a:spLocks/>
              </p:cNvSpPr>
              <p:nvPr userDrawn="1"/>
            </p:nvSpPr>
            <p:spPr bwMode="hidden">
              <a:xfrm>
                <a:off x="0" y="1039"/>
                <a:ext cx="948" cy="1676"/>
              </a:xfrm>
              <a:custGeom>
                <a:avLst/>
                <a:gdLst/>
                <a:ahLst/>
                <a:cxnLst>
                  <a:cxn ang="0">
                    <a:pos x="930" y="0"/>
                  </a:cxn>
                  <a:cxn ang="0">
                    <a:pos x="906" y="0"/>
                  </a:cxn>
                  <a:cxn ang="0">
                    <a:pos x="0" y="1593"/>
                  </a:cxn>
                  <a:cxn ang="0">
                    <a:pos x="0" y="1676"/>
                  </a:cxn>
                  <a:cxn ang="0">
                    <a:pos x="948" y="5"/>
                  </a:cxn>
                  <a:cxn ang="0">
                    <a:pos x="930" y="0"/>
                  </a:cxn>
                  <a:cxn ang="0">
                    <a:pos x="930" y="0"/>
                  </a:cxn>
                </a:cxnLst>
                <a:rect l="0" t="0" r="r" b="b"/>
                <a:pathLst>
                  <a:path w="948" h="1676">
                    <a:moveTo>
                      <a:pt x="930" y="0"/>
                    </a:moveTo>
                    <a:lnTo>
                      <a:pt x="906" y="0"/>
                    </a:lnTo>
                    <a:lnTo>
                      <a:pt x="0" y="1593"/>
                    </a:lnTo>
                    <a:lnTo>
                      <a:pt x="0" y="1676"/>
                    </a:lnTo>
                    <a:lnTo>
                      <a:pt x="948" y="5"/>
                    </a:lnTo>
                    <a:lnTo>
                      <a:pt x="930" y="0"/>
                    </a:lnTo>
                    <a:lnTo>
                      <a:pt x="930" y="0"/>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36925" name="Freeform 61"/>
              <p:cNvSpPr>
                <a:spLocks/>
              </p:cNvSpPr>
              <p:nvPr userDrawn="1"/>
            </p:nvSpPr>
            <p:spPr bwMode="hidden">
              <a:xfrm>
                <a:off x="0" y="1039"/>
                <a:ext cx="629" cy="937"/>
              </a:xfrm>
              <a:custGeom>
                <a:avLst/>
                <a:gdLst/>
                <a:ahLst/>
                <a:cxnLst>
                  <a:cxn ang="0">
                    <a:pos x="606" y="0"/>
                  </a:cxn>
                  <a:cxn ang="0">
                    <a:pos x="582" y="0"/>
                  </a:cxn>
                  <a:cxn ang="0">
                    <a:pos x="0" y="871"/>
                  </a:cxn>
                  <a:cxn ang="0">
                    <a:pos x="0" y="937"/>
                  </a:cxn>
                  <a:cxn ang="0">
                    <a:pos x="629" y="4"/>
                  </a:cxn>
                  <a:cxn ang="0">
                    <a:pos x="606" y="0"/>
                  </a:cxn>
                  <a:cxn ang="0">
                    <a:pos x="606" y="0"/>
                  </a:cxn>
                </a:cxnLst>
                <a:rect l="0" t="0" r="r" b="b"/>
                <a:pathLst>
                  <a:path w="629" h="937">
                    <a:moveTo>
                      <a:pt x="606" y="0"/>
                    </a:moveTo>
                    <a:lnTo>
                      <a:pt x="582" y="0"/>
                    </a:lnTo>
                    <a:lnTo>
                      <a:pt x="0" y="871"/>
                    </a:lnTo>
                    <a:lnTo>
                      <a:pt x="0" y="937"/>
                    </a:lnTo>
                    <a:lnTo>
                      <a:pt x="629" y="4"/>
                    </a:lnTo>
                    <a:lnTo>
                      <a:pt x="606" y="0"/>
                    </a:lnTo>
                    <a:lnTo>
                      <a:pt x="606" y="0"/>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36926" name="Freeform 62"/>
              <p:cNvSpPr>
                <a:spLocks/>
              </p:cNvSpPr>
              <p:nvPr userDrawn="1"/>
            </p:nvSpPr>
            <p:spPr bwMode="hidden">
              <a:xfrm>
                <a:off x="0" y="1039"/>
                <a:ext cx="305" cy="427"/>
              </a:xfrm>
              <a:custGeom>
                <a:avLst/>
                <a:gdLst/>
                <a:ahLst/>
                <a:cxnLst>
                  <a:cxn ang="0">
                    <a:pos x="282" y="0"/>
                  </a:cxn>
                  <a:cxn ang="0">
                    <a:pos x="252" y="0"/>
                  </a:cxn>
                  <a:cxn ang="0">
                    <a:pos x="0" y="361"/>
                  </a:cxn>
                  <a:cxn ang="0">
                    <a:pos x="0" y="427"/>
                  </a:cxn>
                  <a:cxn ang="0">
                    <a:pos x="305" y="5"/>
                  </a:cxn>
                  <a:cxn ang="0">
                    <a:pos x="282" y="0"/>
                  </a:cxn>
                  <a:cxn ang="0">
                    <a:pos x="282" y="0"/>
                  </a:cxn>
                </a:cxnLst>
                <a:rect l="0" t="0" r="r" b="b"/>
                <a:pathLst>
                  <a:path w="305" h="427">
                    <a:moveTo>
                      <a:pt x="282" y="0"/>
                    </a:moveTo>
                    <a:lnTo>
                      <a:pt x="252" y="0"/>
                    </a:lnTo>
                    <a:lnTo>
                      <a:pt x="0" y="361"/>
                    </a:lnTo>
                    <a:lnTo>
                      <a:pt x="0" y="427"/>
                    </a:lnTo>
                    <a:lnTo>
                      <a:pt x="305" y="5"/>
                    </a:lnTo>
                    <a:lnTo>
                      <a:pt x="282" y="0"/>
                    </a:lnTo>
                    <a:lnTo>
                      <a:pt x="282" y="0"/>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36927" name="Freeform 63"/>
              <p:cNvSpPr>
                <a:spLocks/>
              </p:cNvSpPr>
              <p:nvPr userDrawn="1"/>
            </p:nvSpPr>
            <p:spPr bwMode="hidden">
              <a:xfrm>
                <a:off x="4481" y="1039"/>
                <a:ext cx="1277" cy="2686"/>
              </a:xfrm>
              <a:custGeom>
                <a:avLst/>
                <a:gdLst/>
                <a:ahLst/>
                <a:cxnLst>
                  <a:cxn ang="0">
                    <a:pos x="41" y="0"/>
                  </a:cxn>
                  <a:cxn ang="0">
                    <a:pos x="17" y="0"/>
                  </a:cxn>
                  <a:cxn ang="0">
                    <a:pos x="0" y="4"/>
                  </a:cxn>
                  <a:cxn ang="0">
                    <a:pos x="1277" y="2686"/>
                  </a:cxn>
                  <a:cxn ang="0">
                    <a:pos x="1277" y="2596"/>
                  </a:cxn>
                  <a:cxn ang="0">
                    <a:pos x="41" y="0"/>
                  </a:cxn>
                  <a:cxn ang="0">
                    <a:pos x="41" y="0"/>
                  </a:cxn>
                </a:cxnLst>
                <a:rect l="0" t="0" r="r" b="b"/>
                <a:pathLst>
                  <a:path w="1277" h="2686">
                    <a:moveTo>
                      <a:pt x="41" y="0"/>
                    </a:moveTo>
                    <a:lnTo>
                      <a:pt x="17" y="0"/>
                    </a:lnTo>
                    <a:lnTo>
                      <a:pt x="0" y="4"/>
                    </a:lnTo>
                    <a:lnTo>
                      <a:pt x="1277" y="2686"/>
                    </a:lnTo>
                    <a:lnTo>
                      <a:pt x="1277" y="2596"/>
                    </a:lnTo>
                    <a:lnTo>
                      <a:pt x="41" y="0"/>
                    </a:lnTo>
                    <a:lnTo>
                      <a:pt x="41"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cs typeface="+mn-cs"/>
                </a:endParaRPr>
              </a:p>
            </p:txBody>
          </p:sp>
          <p:sp>
            <p:nvSpPr>
              <p:cNvPr id="36928" name="Freeform 64"/>
              <p:cNvSpPr>
                <a:spLocks/>
              </p:cNvSpPr>
              <p:nvPr userDrawn="1"/>
            </p:nvSpPr>
            <p:spPr bwMode="hidden">
              <a:xfrm>
                <a:off x="4770" y="1039"/>
                <a:ext cx="988" cy="1730"/>
              </a:xfrm>
              <a:custGeom>
                <a:avLst/>
                <a:gdLst/>
                <a:ahLst/>
                <a:cxnLst>
                  <a:cxn ang="0">
                    <a:pos x="16" y="0"/>
                  </a:cxn>
                  <a:cxn ang="0">
                    <a:pos x="0" y="7"/>
                  </a:cxn>
                  <a:cxn ang="0">
                    <a:pos x="988" y="1730"/>
                  </a:cxn>
                  <a:cxn ang="0">
                    <a:pos x="988" y="1653"/>
                  </a:cxn>
                  <a:cxn ang="0">
                    <a:pos x="40" y="0"/>
                  </a:cxn>
                  <a:cxn ang="0">
                    <a:pos x="16" y="0"/>
                  </a:cxn>
                  <a:cxn ang="0">
                    <a:pos x="16" y="0"/>
                  </a:cxn>
                </a:cxnLst>
                <a:rect l="0" t="0" r="r" b="b"/>
                <a:pathLst>
                  <a:path w="988" h="1730">
                    <a:moveTo>
                      <a:pt x="16" y="0"/>
                    </a:moveTo>
                    <a:lnTo>
                      <a:pt x="0" y="7"/>
                    </a:lnTo>
                    <a:lnTo>
                      <a:pt x="988" y="1730"/>
                    </a:lnTo>
                    <a:lnTo>
                      <a:pt x="988" y="1653"/>
                    </a:lnTo>
                    <a:lnTo>
                      <a:pt x="40" y="0"/>
                    </a:lnTo>
                    <a:lnTo>
                      <a:pt x="16" y="0"/>
                    </a:lnTo>
                    <a:lnTo>
                      <a:pt x="16" y="0"/>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36929" name="Freeform 65"/>
              <p:cNvSpPr>
                <a:spLocks/>
              </p:cNvSpPr>
              <p:nvPr userDrawn="1"/>
            </p:nvSpPr>
            <p:spPr bwMode="hidden">
              <a:xfrm>
                <a:off x="5088" y="1039"/>
                <a:ext cx="670" cy="997"/>
              </a:xfrm>
              <a:custGeom>
                <a:avLst/>
                <a:gdLst/>
                <a:ahLst/>
                <a:cxnLst>
                  <a:cxn ang="0">
                    <a:pos x="22" y="0"/>
                  </a:cxn>
                  <a:cxn ang="0">
                    <a:pos x="0" y="4"/>
                  </a:cxn>
                  <a:cxn ang="0">
                    <a:pos x="670" y="997"/>
                  </a:cxn>
                  <a:cxn ang="0">
                    <a:pos x="670" y="925"/>
                  </a:cxn>
                  <a:cxn ang="0">
                    <a:pos x="46" y="0"/>
                  </a:cxn>
                  <a:cxn ang="0">
                    <a:pos x="22" y="0"/>
                  </a:cxn>
                  <a:cxn ang="0">
                    <a:pos x="22" y="0"/>
                  </a:cxn>
                </a:cxnLst>
                <a:rect l="0" t="0" r="r" b="b"/>
                <a:pathLst>
                  <a:path w="670" h="997">
                    <a:moveTo>
                      <a:pt x="22" y="0"/>
                    </a:moveTo>
                    <a:lnTo>
                      <a:pt x="0" y="4"/>
                    </a:lnTo>
                    <a:lnTo>
                      <a:pt x="670" y="997"/>
                    </a:lnTo>
                    <a:lnTo>
                      <a:pt x="670" y="925"/>
                    </a:lnTo>
                    <a:lnTo>
                      <a:pt x="46" y="0"/>
                    </a:lnTo>
                    <a:lnTo>
                      <a:pt x="22" y="0"/>
                    </a:lnTo>
                    <a:lnTo>
                      <a:pt x="22" y="0"/>
                    </a:lnTo>
                    <a:close/>
                  </a:path>
                </a:pathLst>
              </a:custGeom>
              <a:solidFill>
                <a:schemeClr val="accent2"/>
              </a:solidFill>
              <a:ln w="9525">
                <a:noFill/>
                <a:round/>
                <a:headEnd/>
                <a:tailEnd/>
              </a:ln>
            </p:spPr>
            <p:txBody>
              <a:bodyPr/>
              <a:lstStyle/>
              <a:p>
                <a:pPr eaLnBrk="0" hangingPunct="0">
                  <a:defRPr/>
                </a:pPr>
                <a:endParaRPr lang="en-US">
                  <a:cs typeface="+mn-cs"/>
                </a:endParaRPr>
              </a:p>
            </p:txBody>
          </p:sp>
          <p:sp>
            <p:nvSpPr>
              <p:cNvPr id="36930" name="Freeform 66"/>
              <p:cNvSpPr>
                <a:spLocks/>
              </p:cNvSpPr>
              <p:nvPr userDrawn="1"/>
            </p:nvSpPr>
            <p:spPr bwMode="hidden">
              <a:xfrm>
                <a:off x="5412" y="1039"/>
                <a:ext cx="346" cy="487"/>
              </a:xfrm>
              <a:custGeom>
                <a:avLst/>
                <a:gdLst/>
                <a:ahLst/>
                <a:cxnLst>
                  <a:cxn ang="0">
                    <a:pos x="22" y="0"/>
                  </a:cxn>
                  <a:cxn ang="0">
                    <a:pos x="0" y="7"/>
                  </a:cxn>
                  <a:cxn ang="0">
                    <a:pos x="346" y="487"/>
                  </a:cxn>
                  <a:cxn ang="0">
                    <a:pos x="346" y="415"/>
                  </a:cxn>
                  <a:cxn ang="0">
                    <a:pos x="46" y="0"/>
                  </a:cxn>
                  <a:cxn ang="0">
                    <a:pos x="22" y="0"/>
                  </a:cxn>
                  <a:cxn ang="0">
                    <a:pos x="22" y="0"/>
                  </a:cxn>
                </a:cxnLst>
                <a:rect l="0" t="0" r="r" b="b"/>
                <a:pathLst>
                  <a:path w="346" h="487">
                    <a:moveTo>
                      <a:pt x="22" y="0"/>
                    </a:moveTo>
                    <a:lnTo>
                      <a:pt x="0" y="7"/>
                    </a:lnTo>
                    <a:lnTo>
                      <a:pt x="346" y="487"/>
                    </a:lnTo>
                    <a:lnTo>
                      <a:pt x="346" y="415"/>
                    </a:lnTo>
                    <a:lnTo>
                      <a:pt x="46" y="0"/>
                    </a:lnTo>
                    <a:lnTo>
                      <a:pt x="22" y="0"/>
                    </a:lnTo>
                    <a:lnTo>
                      <a:pt x="22" y="0"/>
                    </a:lnTo>
                    <a:close/>
                  </a:path>
                </a:pathLst>
              </a:custGeom>
              <a:solidFill>
                <a:schemeClr val="accent2"/>
              </a:solidFill>
              <a:ln w="9525">
                <a:noFill/>
                <a:round/>
                <a:headEnd/>
                <a:tailEnd/>
              </a:ln>
            </p:spPr>
            <p:txBody>
              <a:bodyPr/>
              <a:lstStyle/>
              <a:p>
                <a:pPr eaLnBrk="0" hangingPunct="0">
                  <a:defRPr/>
                </a:pPr>
                <a:endParaRPr lang="en-US">
                  <a:cs typeface="+mn-cs"/>
                </a:endParaRPr>
              </a:p>
            </p:txBody>
          </p:sp>
        </p:grpSp>
      </p:grpSp>
      <p:sp>
        <p:nvSpPr>
          <p:cNvPr id="36931" name="Rectangle 67"/>
          <p:cNvSpPr>
            <a:spLocks noGrp="1" noChangeArrowheads="1"/>
          </p:cNvSpPr>
          <p:nvPr>
            <p:ph type="title"/>
          </p:nvPr>
        </p:nvSpPr>
        <p:spPr bwMode="auto">
          <a:xfrm>
            <a:off x="455613" y="273050"/>
            <a:ext cx="8226425"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36932" name="Rectangle 68"/>
          <p:cNvSpPr>
            <a:spLocks noGrp="1" noChangeArrowheads="1"/>
          </p:cNvSpPr>
          <p:nvPr>
            <p:ph type="dt" sz="half" idx="2"/>
          </p:nvPr>
        </p:nvSpPr>
        <p:spPr bwMode="auto">
          <a:xfrm>
            <a:off x="455613" y="6242050"/>
            <a:ext cx="213042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a:effectLst>
                  <a:outerShdw blurRad="38100" dist="38100" dir="2700000" algn="tl">
                    <a:srgbClr val="000000"/>
                  </a:outerShdw>
                </a:effectLst>
                <a:cs typeface="+mn-cs"/>
              </a:defRPr>
            </a:lvl1pPr>
          </a:lstStyle>
          <a:p>
            <a:pPr>
              <a:defRPr/>
            </a:pPr>
            <a:fld id="{0F786864-27CC-4982-BEEB-58F8F1DD0564}" type="datetime1">
              <a:rPr lang="en-US"/>
              <a:pPr>
                <a:defRPr/>
              </a:pPr>
              <a:t>5/7/2010</a:t>
            </a:fld>
            <a:endParaRPr lang="en-US"/>
          </a:p>
        </p:txBody>
      </p:sp>
      <p:sp>
        <p:nvSpPr>
          <p:cNvPr id="36933" name="Rectangle 69"/>
          <p:cNvSpPr>
            <a:spLocks noGrp="1" noChangeArrowheads="1"/>
          </p:cNvSpPr>
          <p:nvPr>
            <p:ph type="ftr" sz="quarter" idx="3"/>
          </p:nvPr>
        </p:nvSpPr>
        <p:spPr bwMode="auto">
          <a:xfrm>
            <a:off x="3124200" y="6242050"/>
            <a:ext cx="2895600"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cs typeface="+mn-cs"/>
              </a:defRPr>
            </a:lvl1pPr>
          </a:lstStyle>
          <a:p>
            <a:pPr>
              <a:defRPr/>
            </a:pPr>
            <a:endParaRPr lang="en-US"/>
          </a:p>
        </p:txBody>
      </p:sp>
      <p:sp>
        <p:nvSpPr>
          <p:cNvPr id="36934" name="Rectangle 70"/>
          <p:cNvSpPr>
            <a:spLocks noGrp="1" noChangeArrowheads="1"/>
          </p:cNvSpPr>
          <p:nvPr>
            <p:ph type="sldNum" sz="quarter" idx="4"/>
          </p:nvPr>
        </p:nvSpPr>
        <p:spPr bwMode="auto">
          <a:xfrm>
            <a:off x="6553200" y="6242050"/>
            <a:ext cx="213042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cs typeface="+mn-cs"/>
              </a:defRPr>
            </a:lvl1pPr>
          </a:lstStyle>
          <a:p>
            <a:pPr>
              <a:defRPr/>
            </a:pPr>
            <a:fld id="{F684B12D-E831-47EC-96D7-8757EDEF8C78}" type="slidenum">
              <a:rPr lang="en-US"/>
              <a:pPr>
                <a:defRPr/>
              </a:pPr>
              <a:t>‹#›</a:t>
            </a:fld>
            <a:endParaRPr lang="en-US"/>
          </a:p>
        </p:txBody>
      </p:sp>
      <p:sp>
        <p:nvSpPr>
          <p:cNvPr id="36935" name="Rectangle 71"/>
          <p:cNvSpPr>
            <a:spLocks noGrp="1" noChangeArrowheads="1"/>
          </p:cNvSpPr>
          <p:nvPr>
            <p:ph type="body" idx="1"/>
          </p:nvPr>
        </p:nvSpPr>
        <p:spPr bwMode="auto">
          <a:xfrm>
            <a:off x="455613" y="1598613"/>
            <a:ext cx="8226425" cy="44973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Lst>
  <p:hf hdr="0" ft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SzPct val="115000"/>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115000"/>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slide" Target="slide39.xml"/><Relationship Id="rId7"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slide" Target="slide4.xml"/><Relationship Id="rId4" Type="http://schemas.openxmlformats.org/officeDocument/2006/relationships/image" Target="../media/image5.jpeg"/><Relationship Id="rId9" Type="http://schemas.openxmlformats.org/officeDocument/2006/relationships/image" Target="../media/image10.jpeg"/></Relationships>
</file>

<file path=ppt/slides/_rels/slide4.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46.xml"/><Relationship Id="rId3" Type="http://schemas.openxmlformats.org/officeDocument/2006/relationships/slide" Target="slide3.xml"/><Relationship Id="rId7" Type="http://schemas.openxmlformats.org/officeDocument/2006/relationships/slide" Target="slide11.xml"/><Relationship Id="rId12" Type="http://schemas.openxmlformats.org/officeDocument/2006/relationships/slide" Target="slide38.xml"/><Relationship Id="rId2" Type="http://schemas.openxmlformats.org/officeDocument/2006/relationships/slide" Target="slide5.xml"/><Relationship Id="rId16"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9.xml"/><Relationship Id="rId11" Type="http://schemas.openxmlformats.org/officeDocument/2006/relationships/slide" Target="slide35.xml"/><Relationship Id="rId5" Type="http://schemas.openxmlformats.org/officeDocument/2006/relationships/slide" Target="slide21.xml"/><Relationship Id="rId15" Type="http://schemas.openxmlformats.org/officeDocument/2006/relationships/slide" Target="slide27.xml"/><Relationship Id="rId10" Type="http://schemas.openxmlformats.org/officeDocument/2006/relationships/slide" Target="slide32.xml"/><Relationship Id="rId4" Type="http://schemas.openxmlformats.org/officeDocument/2006/relationships/slide" Target="slide28.xml"/><Relationship Id="rId9" Type="http://schemas.openxmlformats.org/officeDocument/2006/relationships/slide" Target="slide34.xml"/><Relationship Id="rId14" Type="http://schemas.openxmlformats.org/officeDocument/2006/relationships/slide" Target="slide42.xml"/></Relationships>
</file>

<file path=ppt/slides/_rels/slide4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www.icudelirium.org/assessment.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medscape.com/viewarticle/503089" TargetMode="External"/><Relationship Id="rId2" Type="http://schemas.openxmlformats.org/officeDocument/2006/relationships/hyperlink" Target="http://www.nejm.org/" TargetMode="External"/><Relationship Id="rId1" Type="http://schemas.openxmlformats.org/officeDocument/2006/relationships/slideLayout" Target="../slideLayouts/slideLayout2.xml"/><Relationship Id="rId4" Type="http://schemas.openxmlformats.org/officeDocument/2006/relationships/slide" Target="slide4.xml"/></Relationships>
</file>

<file path=ppt/slides/_rels/slide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5613" y="2590800"/>
            <a:ext cx="8226425" cy="1066800"/>
          </a:xfrm>
          <a:solidFill>
            <a:srgbClr val="993366"/>
          </a:solidFill>
          <a:ln>
            <a:solidFill>
              <a:srgbClr val="000000"/>
            </a:solidFill>
          </a:ln>
        </p:spPr>
        <p:txBody>
          <a:bodyPr/>
          <a:lstStyle/>
          <a:p>
            <a:pPr eaLnBrk="1" hangingPunct="1">
              <a:defRPr/>
            </a:pPr>
            <a:r>
              <a:rPr lang="en-US" smtClean="0">
                <a:solidFill>
                  <a:schemeClr val="bg1"/>
                </a:solidFill>
              </a:rPr>
              <a:t> </a:t>
            </a:r>
            <a:r>
              <a:rPr lang="en-US" sz="4800" smtClean="0">
                <a:solidFill>
                  <a:srgbClr val="000000"/>
                </a:solidFill>
                <a:effectLst>
                  <a:outerShdw blurRad="38100" dist="38100" dir="2700000" algn="tl">
                    <a:srgbClr val="FFFFFF"/>
                  </a:outerShdw>
                </a:effectLst>
              </a:rPr>
              <a:t>Hospital Acquired Delirium</a:t>
            </a:r>
          </a:p>
        </p:txBody>
      </p:sp>
      <p:sp>
        <p:nvSpPr>
          <p:cNvPr id="2051" name="Rectangle 3"/>
          <p:cNvSpPr>
            <a:spLocks noGrp="1" noChangeArrowheads="1"/>
          </p:cNvSpPr>
          <p:nvPr>
            <p:ph type="subTitle" idx="1"/>
          </p:nvPr>
        </p:nvSpPr>
        <p:spPr>
          <a:xfrm>
            <a:off x="1371600" y="3886200"/>
            <a:ext cx="6400800" cy="1371600"/>
          </a:xfrm>
          <a:solidFill>
            <a:schemeClr val="tx1"/>
          </a:solidFill>
          <a:ln>
            <a:solidFill>
              <a:srgbClr val="000000"/>
            </a:solidFill>
          </a:ln>
        </p:spPr>
        <p:txBody>
          <a:bodyPr/>
          <a:lstStyle/>
          <a:p>
            <a:pPr eaLnBrk="1" hangingPunct="1">
              <a:defRPr/>
            </a:pPr>
            <a:r>
              <a:rPr lang="en-US" sz="2800" smtClean="0">
                <a:solidFill>
                  <a:schemeClr val="bg1"/>
                </a:solidFill>
              </a:rPr>
              <a:t>Computer Tutorial and Presentation</a:t>
            </a:r>
          </a:p>
          <a:p>
            <a:pPr eaLnBrk="1" hangingPunct="1">
              <a:defRPr/>
            </a:pPr>
            <a:r>
              <a:rPr lang="en-US" sz="2800" smtClean="0">
                <a:solidFill>
                  <a:schemeClr val="bg1"/>
                </a:solidFill>
              </a:rPr>
              <a:t>Amy Gajkowski RN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05759609-7252-4A9E-B77E-D850F3A2EE3F}"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B21CDFDC-131D-4B28-B3FC-3CD54BF20F80}" type="slidenum">
              <a:rPr lang="en-US"/>
              <a:pPr>
                <a:defRPr/>
              </a:pPr>
              <a:t>10</a:t>
            </a:fld>
            <a:endParaRPr lang="en-US"/>
          </a:p>
        </p:txBody>
      </p:sp>
      <p:sp>
        <p:nvSpPr>
          <p:cNvPr id="56322"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Delirium Case Study</a:t>
            </a:r>
          </a:p>
        </p:txBody>
      </p:sp>
      <p:sp>
        <p:nvSpPr>
          <p:cNvPr id="56323" name="Rectangle 3"/>
          <p:cNvSpPr>
            <a:spLocks noGrp="1" noChangeArrowheads="1"/>
          </p:cNvSpPr>
          <p:nvPr>
            <p:ph type="body" idx="1"/>
          </p:nvPr>
        </p:nvSpPr>
        <p:spPr>
          <a:solidFill>
            <a:schemeClr val="tx1"/>
          </a:solidFill>
          <a:ln>
            <a:solidFill>
              <a:srgbClr val="000000"/>
            </a:solidFill>
          </a:ln>
        </p:spPr>
        <p:txBody>
          <a:bodyPr/>
          <a:lstStyle/>
          <a:p>
            <a:pPr eaLnBrk="1" hangingPunct="1">
              <a:lnSpc>
                <a:spcPct val="90000"/>
              </a:lnSpc>
              <a:buClr>
                <a:srgbClr val="4B4B6E"/>
              </a:buClr>
              <a:defRPr/>
            </a:pPr>
            <a:r>
              <a:rPr lang="en-US" sz="2800" u="sng" smtClean="0">
                <a:solidFill>
                  <a:srgbClr val="000000"/>
                </a:solidFill>
                <a:effectLst>
                  <a:outerShdw blurRad="38100" dist="38100" dir="2700000" algn="tl">
                    <a:srgbClr val="FFFFFF"/>
                  </a:outerShdw>
                </a:effectLst>
              </a:rPr>
              <a:t>What should be done?</a:t>
            </a:r>
          </a:p>
          <a:p>
            <a:pPr eaLnBrk="1" hangingPunct="1">
              <a:lnSpc>
                <a:spcPct val="90000"/>
              </a:lnSpc>
              <a:buClr>
                <a:srgbClr val="4B4B6E"/>
              </a:buClr>
              <a:buFont typeface="Wingdings" pitchFamily="2" charset="2"/>
              <a:buNone/>
              <a:defRPr/>
            </a:pPr>
            <a:r>
              <a:rPr lang="en-US" sz="2800" smtClean="0">
                <a:solidFill>
                  <a:srgbClr val="000000"/>
                </a:solidFill>
                <a:effectLst>
                  <a:outerShdw blurRad="38100" dist="38100" dir="2700000" algn="tl">
                    <a:srgbClr val="FFFFFF"/>
                  </a:outerShdw>
                </a:effectLst>
              </a:rPr>
              <a:t>	CBC, electrolytes, renal/hepatic function, blood alcohol, chest x-ray, CT head.</a:t>
            </a:r>
          </a:p>
          <a:p>
            <a:pPr eaLnBrk="1" hangingPunct="1">
              <a:lnSpc>
                <a:spcPct val="90000"/>
              </a:lnSpc>
              <a:buClr>
                <a:srgbClr val="4B4B6E"/>
              </a:buClr>
              <a:defRPr/>
            </a:pPr>
            <a:r>
              <a:rPr lang="en-US" sz="2800" smtClean="0">
                <a:solidFill>
                  <a:srgbClr val="000000"/>
                </a:solidFill>
                <a:effectLst>
                  <a:outerShdw blurRad="38100" dist="38100" dir="2700000" algn="tl">
                    <a:srgbClr val="FFFFFF"/>
                  </a:outerShdw>
                </a:effectLst>
              </a:rPr>
              <a:t> Results: UTI and dehydration.</a:t>
            </a:r>
          </a:p>
          <a:p>
            <a:pPr eaLnBrk="1" hangingPunct="1">
              <a:lnSpc>
                <a:spcPct val="90000"/>
              </a:lnSpc>
              <a:buClr>
                <a:srgbClr val="4B4B6E"/>
              </a:buClr>
              <a:defRPr/>
            </a:pPr>
            <a:r>
              <a:rPr lang="en-US" sz="2800" smtClean="0">
                <a:solidFill>
                  <a:srgbClr val="000000"/>
                </a:solidFill>
                <a:effectLst>
                  <a:outerShdw blurRad="38100" dist="38100" dir="2700000" algn="tl">
                    <a:srgbClr val="FFFFFF"/>
                  </a:outerShdw>
                </a:effectLst>
              </a:rPr>
              <a:t> The patient improved, but was still confused. </a:t>
            </a:r>
          </a:p>
          <a:p>
            <a:pPr eaLnBrk="1" hangingPunct="1">
              <a:lnSpc>
                <a:spcPct val="90000"/>
              </a:lnSpc>
              <a:buClr>
                <a:srgbClr val="4B4B6E"/>
              </a:buClr>
              <a:defRPr/>
            </a:pPr>
            <a:r>
              <a:rPr lang="en-US" sz="2800" smtClean="0">
                <a:solidFill>
                  <a:srgbClr val="000000"/>
                </a:solidFill>
                <a:effectLst>
                  <a:outerShdw blurRad="38100" dist="38100" dir="2700000" algn="tl">
                    <a:srgbClr val="FFFFFF"/>
                  </a:outerShdw>
                </a:effectLst>
              </a:rPr>
              <a:t>His son stated that he was fully functional at home with no memory impairments/confusion.</a:t>
            </a:r>
          </a:p>
          <a:p>
            <a:pPr eaLnBrk="1" hangingPunct="1">
              <a:lnSpc>
                <a:spcPct val="90000"/>
              </a:lnSpc>
              <a:buClr>
                <a:srgbClr val="4B4B6E"/>
              </a:buClr>
              <a:defRPr/>
            </a:pPr>
            <a:r>
              <a:rPr lang="en-US" sz="2800" smtClean="0">
                <a:solidFill>
                  <a:srgbClr val="000000"/>
                </a:solidFill>
                <a:effectLst>
                  <a:outerShdw blurRad="38100" dist="38100" dir="2700000" algn="tl">
                    <a:srgbClr val="FFFFFF"/>
                  </a:outerShdw>
                </a:effectLst>
              </a:rPr>
              <a:t>The absence of history made it crucial to regard this patient as an emergency, and to observe him closely. </a:t>
            </a:r>
          </a:p>
        </p:txBody>
      </p:sp>
      <p:sp>
        <p:nvSpPr>
          <p:cNvPr id="25605"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5606"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5607"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p:cNvSpPr>
            <a:spLocks noGrp="1"/>
          </p:cNvSpPr>
          <p:nvPr>
            <p:ph type="dt" sz="quarter" idx="10"/>
          </p:nvPr>
        </p:nvSpPr>
        <p:spPr/>
        <p:txBody>
          <a:bodyPr/>
          <a:lstStyle/>
          <a:p>
            <a:pPr>
              <a:defRPr/>
            </a:pPr>
            <a:fld id="{14FF0205-BF49-465F-9C87-0359DC3E8BE8}" type="datetime1">
              <a:rPr lang="en-US"/>
              <a:pPr>
                <a:defRPr/>
              </a:pPr>
              <a:t>5/7/2010</a:t>
            </a:fld>
            <a:endParaRPr lang="en-US"/>
          </a:p>
        </p:txBody>
      </p:sp>
      <p:sp>
        <p:nvSpPr>
          <p:cNvPr id="8" name="Slide Number Placeholder 6"/>
          <p:cNvSpPr>
            <a:spLocks noGrp="1"/>
          </p:cNvSpPr>
          <p:nvPr>
            <p:ph type="sldNum" sz="quarter" idx="12"/>
          </p:nvPr>
        </p:nvSpPr>
        <p:spPr/>
        <p:txBody>
          <a:bodyPr/>
          <a:lstStyle/>
          <a:p>
            <a:pPr>
              <a:defRPr/>
            </a:pPr>
            <a:fld id="{77DB8F72-1D05-4339-AC90-74FEE7615922}" type="slidenum">
              <a:rPr lang="en-US"/>
              <a:pPr>
                <a:defRPr/>
              </a:pPr>
              <a:t>11</a:t>
            </a:fld>
            <a:endParaRPr lang="en-US"/>
          </a:p>
        </p:txBody>
      </p:sp>
      <p:sp>
        <p:nvSpPr>
          <p:cNvPr id="9218"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Delirium defined</a:t>
            </a:r>
          </a:p>
        </p:txBody>
      </p:sp>
      <p:sp>
        <p:nvSpPr>
          <p:cNvPr id="9219" name="Rectangle 3"/>
          <p:cNvSpPr>
            <a:spLocks noGrp="1" noChangeArrowheads="1"/>
          </p:cNvSpPr>
          <p:nvPr>
            <p:ph type="body" sz="half" idx="1"/>
          </p:nvPr>
        </p:nvSpPr>
        <p:spPr>
          <a:xfrm>
            <a:off x="455613" y="1598613"/>
            <a:ext cx="3278187" cy="3735387"/>
          </a:xfrm>
          <a:solidFill>
            <a:schemeClr val="tx1"/>
          </a:solidFill>
          <a:ln>
            <a:solidFill>
              <a:srgbClr val="000000"/>
            </a:solidFill>
          </a:ln>
        </p:spPr>
        <p:txBody>
          <a:bodyPr/>
          <a:lstStyle/>
          <a:p>
            <a:pPr eaLnBrk="1" hangingPunct="1">
              <a:buClr>
                <a:srgbClr val="4B4B6E"/>
              </a:buClr>
              <a:defRPr/>
            </a:pPr>
            <a:r>
              <a:rPr lang="en-US" sz="1800" smtClean="0">
                <a:solidFill>
                  <a:srgbClr val="000000"/>
                </a:solidFill>
                <a:effectLst>
                  <a:outerShdw blurRad="38100" dist="38100" dir="2700000" algn="tl">
                    <a:srgbClr val="FFFFFF"/>
                  </a:outerShdw>
                </a:effectLst>
              </a:rPr>
              <a:t>“Delirium is an acute decline of cognition and attention that represents a common and serious problem for older persons, particularly in times of acute illness and hospitalization” (Inouye, 2006 ).</a:t>
            </a:r>
          </a:p>
        </p:txBody>
      </p:sp>
      <p:pic>
        <p:nvPicPr>
          <p:cNvPr id="26629" name="Picture 5" descr="Delirium in elderly adults: diagnosis, prevention and treatment"/>
          <p:cNvPicPr>
            <a:picLocks noGrp="1" noChangeAspect="1" noChangeArrowheads="1"/>
          </p:cNvPicPr>
          <p:nvPr>
            <p:ph type="body" sz="half" idx="2"/>
          </p:nvPr>
        </p:nvPicPr>
        <p:blipFill>
          <a:blip r:embed="rId2"/>
          <a:srcRect/>
          <a:stretch>
            <a:fillRect/>
          </a:stretch>
        </p:blipFill>
        <p:spPr>
          <a:xfrm>
            <a:off x="3962400" y="1752600"/>
            <a:ext cx="4953000" cy="3714750"/>
          </a:xfrm>
        </p:spPr>
      </p:pic>
      <p:sp>
        <p:nvSpPr>
          <p:cNvPr id="26630" name="Text Box 6"/>
          <p:cNvSpPr txBox="1">
            <a:spLocks noChangeArrowheads="1"/>
          </p:cNvSpPr>
          <p:nvPr/>
        </p:nvSpPr>
        <p:spPr bwMode="auto">
          <a:xfrm>
            <a:off x="4876800" y="5562600"/>
            <a:ext cx="3276600" cy="215900"/>
          </a:xfrm>
          <a:prstGeom prst="rect">
            <a:avLst/>
          </a:prstGeom>
          <a:noFill/>
          <a:ln w="9525">
            <a:noFill/>
            <a:miter lim="800000"/>
            <a:headEnd/>
            <a:tailEnd/>
          </a:ln>
        </p:spPr>
        <p:txBody>
          <a:bodyPr>
            <a:spAutoFit/>
          </a:bodyPr>
          <a:lstStyle/>
          <a:p>
            <a:pPr eaLnBrk="0" hangingPunct="0">
              <a:spcBef>
                <a:spcPct val="50000"/>
              </a:spcBef>
            </a:pPr>
            <a:r>
              <a:rPr lang="en-US" sz="800"/>
              <a:t>Permission to use image granted from Nature Reviews Neurology.</a:t>
            </a:r>
          </a:p>
        </p:txBody>
      </p:sp>
      <p:sp>
        <p:nvSpPr>
          <p:cNvPr id="26631"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6632" name="AutoShape 5">
            <a:hlinkClick r:id="rId3"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6633"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06DDE4B-7F2B-4484-8F7D-B01D0D0DAE94}"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F32848BB-033F-4E9B-BB46-F7ED5E3323E5}" type="slidenum">
              <a:rPr lang="en-US"/>
              <a:pPr>
                <a:defRPr/>
              </a:pPr>
              <a:t>12</a:t>
            </a:fld>
            <a:endParaRPr lang="en-US"/>
          </a:p>
        </p:txBody>
      </p:sp>
      <p:sp>
        <p:nvSpPr>
          <p:cNvPr id="29698"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Delirium defined</a:t>
            </a:r>
          </a:p>
        </p:txBody>
      </p:sp>
      <p:sp>
        <p:nvSpPr>
          <p:cNvPr id="29699" name="Rectangle 3"/>
          <p:cNvSpPr>
            <a:spLocks noGrp="1" noChangeArrowheads="1"/>
          </p:cNvSpPr>
          <p:nvPr>
            <p:ph type="body" idx="1"/>
          </p:nvPr>
        </p:nvSpPr>
        <p:spPr>
          <a:solidFill>
            <a:schemeClr val="tx1"/>
          </a:solidFill>
          <a:ln>
            <a:solidFill>
              <a:srgbClr val="000000"/>
            </a:solidFill>
          </a:ln>
        </p:spPr>
        <p:txBody>
          <a:bodyPr/>
          <a:lstStyle/>
          <a:p>
            <a:pPr eaLnBrk="1" hangingPunct="1">
              <a:lnSpc>
                <a:spcPct val="90000"/>
              </a:lnSpc>
              <a:buFont typeface="Wingdings" pitchFamily="2" charset="2"/>
              <a:buNone/>
              <a:defRPr/>
            </a:pPr>
            <a:r>
              <a:rPr lang="en-US" sz="2800" b="1" smtClean="0">
                <a:solidFill>
                  <a:srgbClr val="000000"/>
                </a:solidFill>
                <a:effectLst>
                  <a:outerShdw blurRad="38100" dist="38100" dir="2700000" algn="tl">
                    <a:srgbClr val="FFFFFF"/>
                  </a:outerShdw>
                </a:effectLst>
              </a:rPr>
              <a:t>Clinical features of delirium…</a:t>
            </a:r>
          </a:p>
          <a:p>
            <a:pPr eaLnBrk="1" hangingPunct="1">
              <a:lnSpc>
                <a:spcPct val="90000"/>
              </a:lnSpc>
              <a:buClr>
                <a:srgbClr val="4B4B6E"/>
              </a:buClr>
              <a:defRPr/>
            </a:pPr>
            <a:r>
              <a:rPr lang="en-US" sz="2400" b="1" smtClean="0">
                <a:solidFill>
                  <a:srgbClr val="000000"/>
                </a:solidFill>
                <a:effectLst>
                  <a:outerShdw blurRad="38100" dist="38100" dir="2700000" algn="tl">
                    <a:srgbClr val="FFFFFF"/>
                  </a:outerShdw>
                </a:effectLst>
              </a:rPr>
              <a:t>Acute onset- </a:t>
            </a:r>
            <a:r>
              <a:rPr lang="en-US" sz="2400" smtClean="0">
                <a:solidFill>
                  <a:srgbClr val="000000"/>
                </a:solidFill>
                <a:effectLst>
                  <a:outerShdw blurRad="38100" dist="38100" dir="2700000" algn="tl">
                    <a:srgbClr val="FFFFFF"/>
                  </a:outerShdw>
                </a:effectLst>
              </a:rPr>
              <a:t>occurs abruptly, over a period of hours or days.</a:t>
            </a:r>
          </a:p>
          <a:p>
            <a:pPr eaLnBrk="1" hangingPunct="1">
              <a:lnSpc>
                <a:spcPct val="90000"/>
              </a:lnSpc>
              <a:buClr>
                <a:srgbClr val="4B4B6E"/>
              </a:buClr>
              <a:defRPr/>
            </a:pPr>
            <a:r>
              <a:rPr lang="en-US" sz="2400" b="1" smtClean="0">
                <a:solidFill>
                  <a:srgbClr val="000000"/>
                </a:solidFill>
                <a:effectLst>
                  <a:outerShdw blurRad="38100" dist="38100" dir="2700000" algn="tl">
                    <a:srgbClr val="FFFFFF"/>
                  </a:outerShdw>
                </a:effectLst>
              </a:rPr>
              <a:t>Fluctuating course- </a:t>
            </a:r>
            <a:r>
              <a:rPr lang="en-US" sz="2400" smtClean="0">
                <a:solidFill>
                  <a:srgbClr val="000000"/>
                </a:solidFill>
                <a:effectLst>
                  <a:outerShdw blurRad="38100" dist="38100" dir="2700000" algn="tl">
                    <a:srgbClr val="FFFFFF"/>
                  </a:outerShdw>
                </a:effectLst>
              </a:rPr>
              <a:t>increase/decrease in severity</a:t>
            </a:r>
            <a:r>
              <a:rPr lang="en-US" sz="2400" b="1" smtClean="0">
                <a:solidFill>
                  <a:srgbClr val="000000"/>
                </a:solidFill>
                <a:effectLst>
                  <a:outerShdw blurRad="38100" dist="38100" dir="2700000" algn="tl">
                    <a:srgbClr val="FFFFFF"/>
                  </a:outerShdw>
                </a:effectLst>
              </a:rPr>
              <a:t>, </a:t>
            </a:r>
            <a:r>
              <a:rPr lang="en-US" sz="2400" smtClean="0">
                <a:solidFill>
                  <a:srgbClr val="000000"/>
                </a:solidFill>
                <a:effectLst>
                  <a:outerShdw blurRad="38100" dist="38100" dir="2700000" algn="tl">
                    <a:srgbClr val="FFFFFF"/>
                  </a:outerShdw>
                </a:effectLst>
              </a:rPr>
              <a:t>symptoms may come or go. Lucid intervals are common in post op patients.</a:t>
            </a:r>
          </a:p>
          <a:p>
            <a:pPr eaLnBrk="1" hangingPunct="1">
              <a:lnSpc>
                <a:spcPct val="90000"/>
              </a:lnSpc>
              <a:buClr>
                <a:srgbClr val="4B4B6E"/>
              </a:buClr>
              <a:defRPr/>
            </a:pPr>
            <a:r>
              <a:rPr lang="en-US" sz="2400" b="1" smtClean="0">
                <a:solidFill>
                  <a:srgbClr val="000000"/>
                </a:solidFill>
                <a:effectLst>
                  <a:outerShdw blurRad="38100" dist="38100" dir="2700000" algn="tl">
                    <a:srgbClr val="FFFFFF"/>
                  </a:outerShdw>
                </a:effectLst>
              </a:rPr>
              <a:t>Inattention-</a:t>
            </a:r>
            <a:r>
              <a:rPr lang="en-US" sz="2400" smtClean="0">
                <a:solidFill>
                  <a:srgbClr val="000000"/>
                </a:solidFill>
                <a:effectLst>
                  <a:outerShdw blurRad="38100" dist="38100" dir="2700000" algn="tl">
                    <a:srgbClr val="FFFFFF"/>
                  </a:outerShdw>
                </a:effectLst>
              </a:rPr>
              <a:t> shifting attention, difficulty focusing</a:t>
            </a:r>
          </a:p>
          <a:p>
            <a:pPr eaLnBrk="1" hangingPunct="1">
              <a:lnSpc>
                <a:spcPct val="90000"/>
              </a:lnSpc>
              <a:buClr>
                <a:srgbClr val="4B4B6E"/>
              </a:buClr>
              <a:defRPr/>
            </a:pPr>
            <a:r>
              <a:rPr lang="en-US" sz="2400" b="1" smtClean="0">
                <a:solidFill>
                  <a:srgbClr val="000000"/>
                </a:solidFill>
                <a:effectLst>
                  <a:outerShdw blurRad="38100" dist="38100" dir="2700000" algn="tl">
                    <a:srgbClr val="FFFFFF"/>
                  </a:outerShdw>
                </a:effectLst>
              </a:rPr>
              <a:t>Disorganized thinking- </a:t>
            </a:r>
            <a:r>
              <a:rPr lang="en-US" sz="2400" smtClean="0">
                <a:solidFill>
                  <a:srgbClr val="000000"/>
                </a:solidFill>
                <a:effectLst>
                  <a:outerShdw blurRad="38100" dist="38100" dir="2700000" algn="tl">
                    <a:srgbClr val="FFFFFF"/>
                  </a:outerShdw>
                </a:effectLst>
              </a:rPr>
              <a:t> illogical flow of ideas, rambling</a:t>
            </a:r>
          </a:p>
          <a:p>
            <a:pPr eaLnBrk="1" hangingPunct="1">
              <a:lnSpc>
                <a:spcPct val="90000"/>
              </a:lnSpc>
              <a:buClr>
                <a:srgbClr val="4B4B6E"/>
              </a:buClr>
              <a:defRPr/>
            </a:pPr>
            <a:r>
              <a:rPr lang="en-US" sz="2400" b="1" smtClean="0">
                <a:solidFill>
                  <a:srgbClr val="000000"/>
                </a:solidFill>
                <a:effectLst>
                  <a:outerShdw blurRad="38100" dist="38100" dir="2700000" algn="tl">
                    <a:srgbClr val="FFFFFF"/>
                  </a:outerShdw>
                </a:effectLst>
              </a:rPr>
              <a:t>Altered level of consciousness- </a:t>
            </a:r>
            <a:r>
              <a:rPr lang="en-US" sz="2400" smtClean="0">
                <a:solidFill>
                  <a:srgbClr val="000000"/>
                </a:solidFill>
                <a:effectLst>
                  <a:outerShdw blurRad="38100" dist="38100" dir="2700000" algn="tl">
                    <a:srgbClr val="FFFFFF"/>
                  </a:outerShdw>
                </a:effectLst>
              </a:rPr>
              <a:t>reduced clarity of environment, lethargy </a:t>
            </a:r>
            <a:r>
              <a:rPr lang="en-US" sz="1200" smtClean="0">
                <a:solidFill>
                  <a:srgbClr val="000000"/>
                </a:solidFill>
                <a:effectLst>
                  <a:outerShdw blurRad="38100" dist="38100" dir="2700000" algn="tl">
                    <a:srgbClr val="FFFFFF"/>
                  </a:outerShdw>
                </a:effectLst>
              </a:rPr>
              <a:t>(Inouye, 2006).</a:t>
            </a:r>
          </a:p>
        </p:txBody>
      </p:sp>
      <p:sp>
        <p:nvSpPr>
          <p:cNvPr id="27653"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7654"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7655"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noChangeArrowheads="1"/>
          </p:cNvSpPr>
          <p:nvPr>
            <p:ph type="body" idx="1"/>
          </p:nvPr>
        </p:nvSpPr>
        <p:spPr>
          <a:solidFill>
            <a:schemeClr val="tx1"/>
          </a:solidFill>
          <a:ln>
            <a:solidFill>
              <a:srgbClr val="000000"/>
            </a:solidFill>
          </a:ln>
        </p:spPr>
        <p:txBody>
          <a:bodyPr/>
          <a:lstStyle/>
          <a:p>
            <a:pPr>
              <a:buFont typeface="Wingdings" pitchFamily="2" charset="2"/>
              <a:buNone/>
            </a:pPr>
            <a:r>
              <a:rPr lang="en-US" smtClean="0">
                <a:solidFill>
                  <a:srgbClr val="000000"/>
                </a:solidFill>
                <a:effectLst/>
              </a:rPr>
              <a:t>	Symptoms of delirium come on gradually over time.</a:t>
            </a:r>
          </a:p>
          <a:p>
            <a:pPr>
              <a:buFont typeface="Wingdings" pitchFamily="2" charset="2"/>
              <a:buNone/>
            </a:pPr>
            <a:r>
              <a:rPr lang="en-US" smtClean="0">
                <a:solidFill>
                  <a:srgbClr val="000000"/>
                </a:solidFill>
                <a:effectLst/>
              </a:rPr>
              <a:t>		</a:t>
            </a:r>
          </a:p>
          <a:p>
            <a:pPr>
              <a:buFont typeface="Wingdings" pitchFamily="2" charset="2"/>
              <a:buNone/>
            </a:pPr>
            <a:endParaRPr lang="en-US" smtClean="0">
              <a:solidFill>
                <a:srgbClr val="000000"/>
              </a:solidFill>
              <a:effectLst/>
            </a:endParaRPr>
          </a:p>
        </p:txBody>
      </p:sp>
      <p:sp>
        <p:nvSpPr>
          <p:cNvPr id="65540" name="AutoShape 4"/>
          <p:cNvSpPr>
            <a:spLocks noChangeArrowheads="1"/>
          </p:cNvSpPr>
          <p:nvPr/>
        </p:nvSpPr>
        <p:spPr bwMode="auto">
          <a:xfrm>
            <a:off x="1828800" y="2743200"/>
            <a:ext cx="1600200" cy="6858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True</a:t>
            </a:r>
          </a:p>
        </p:txBody>
      </p:sp>
      <p:sp>
        <p:nvSpPr>
          <p:cNvPr id="65541" name="AutoShape 5"/>
          <p:cNvSpPr>
            <a:spLocks noChangeArrowheads="1"/>
          </p:cNvSpPr>
          <p:nvPr/>
        </p:nvSpPr>
        <p:spPr bwMode="auto">
          <a:xfrm>
            <a:off x="3657600" y="2743200"/>
            <a:ext cx="1600200" cy="6858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False</a:t>
            </a:r>
          </a:p>
        </p:txBody>
      </p:sp>
      <p:sp>
        <p:nvSpPr>
          <p:cNvPr id="65542" name="Rectangle 6"/>
          <p:cNvSpPr>
            <a:spLocks noChangeArrowheads="1"/>
          </p:cNvSpPr>
          <p:nvPr/>
        </p:nvSpPr>
        <p:spPr bwMode="auto">
          <a:xfrm>
            <a:off x="1828800" y="3505200"/>
            <a:ext cx="1524000" cy="838200"/>
          </a:xfrm>
          <a:prstGeom prst="rect">
            <a:avLst/>
          </a:prstGeom>
          <a:solidFill>
            <a:srgbClr val="C0C0C0"/>
          </a:solidFill>
          <a:ln w="9525">
            <a:solidFill>
              <a:schemeClr val="tx1"/>
            </a:solidFill>
            <a:miter lim="800000"/>
            <a:headEnd/>
            <a:tailEnd/>
          </a:ln>
        </p:spPr>
        <p:txBody>
          <a:bodyPr wrap="none" anchor="ctr"/>
          <a:lstStyle/>
          <a:p>
            <a:pPr algn="ctr"/>
            <a:r>
              <a:rPr lang="en-US"/>
              <a:t>No! It is an </a:t>
            </a:r>
          </a:p>
          <a:p>
            <a:pPr algn="ctr"/>
            <a:r>
              <a:rPr lang="en-US"/>
              <a:t>abrupt onset</a:t>
            </a:r>
          </a:p>
        </p:txBody>
      </p:sp>
      <p:sp>
        <p:nvSpPr>
          <p:cNvPr id="65543" name="Rectangle 7"/>
          <p:cNvSpPr>
            <a:spLocks noChangeArrowheads="1"/>
          </p:cNvSpPr>
          <p:nvPr/>
        </p:nvSpPr>
        <p:spPr bwMode="auto">
          <a:xfrm>
            <a:off x="3657600" y="3505200"/>
            <a:ext cx="2819400" cy="1524000"/>
          </a:xfrm>
          <a:prstGeom prst="rect">
            <a:avLst/>
          </a:prstGeom>
          <a:solidFill>
            <a:srgbClr val="C0C0C0"/>
          </a:solidFill>
          <a:ln w="9525">
            <a:solidFill>
              <a:schemeClr val="tx1"/>
            </a:solidFill>
            <a:miter lim="800000"/>
            <a:headEnd/>
            <a:tailEnd/>
          </a:ln>
        </p:spPr>
        <p:txBody>
          <a:bodyPr wrap="none" anchor="ctr"/>
          <a:lstStyle/>
          <a:p>
            <a:pPr algn="ctr"/>
            <a:r>
              <a:rPr lang="en-US"/>
              <a:t>Yes! It usually comes </a:t>
            </a:r>
          </a:p>
          <a:p>
            <a:pPr algn="ctr"/>
            <a:r>
              <a:rPr lang="en-US"/>
              <a:t>on quickly; sometimes as </a:t>
            </a:r>
          </a:p>
          <a:p>
            <a:pPr algn="ctr"/>
            <a:r>
              <a:rPr lang="en-US"/>
              <a:t>fast as over a </a:t>
            </a:r>
          </a:p>
          <a:p>
            <a:pPr algn="ctr"/>
            <a:r>
              <a:rPr lang="en-US"/>
              <a:t>couple of hours. </a:t>
            </a:r>
          </a:p>
        </p:txBody>
      </p:sp>
      <p:sp>
        <p:nvSpPr>
          <p:cNvPr id="28678"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8679"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8680"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5540"/>
                    </p:tgtEl>
                  </p:cond>
                </p:stCondLst>
                <p:endSync evt="end" delay="0">
                  <p:rtn val="all"/>
                </p:endSync>
                <p:childTnLst>
                  <p:par>
                    <p:cTn id="3" fill="hold">
                      <p:stCondLst>
                        <p:cond delay="0"/>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5542"/>
                                        </p:tgtEl>
                                        <p:attrNameLst>
                                          <p:attrName>style.visibility</p:attrName>
                                        </p:attrNameLst>
                                      </p:cBhvr>
                                      <p:to>
                                        <p:strVal val="visible"/>
                                      </p:to>
                                    </p:set>
                                    <p:animEffect transition="in" filter="box(in)">
                                      <p:cBhvr>
                                        <p:cTn id="7" dur="500"/>
                                        <p:tgtEl>
                                          <p:spTgt spid="65542"/>
                                        </p:tgtEl>
                                      </p:cBhvr>
                                    </p:animEffect>
                                  </p:childTnLst>
                                </p:cTn>
                              </p:par>
                            </p:childTnLst>
                          </p:cTn>
                        </p:par>
                      </p:childTnLst>
                    </p:cTn>
                  </p:par>
                </p:childTnLst>
              </p:cTn>
              <p:nextCondLst>
                <p:cond evt="onClick" delay="0">
                  <p:tgtEl>
                    <p:spTgt spid="65540"/>
                  </p:tgtEl>
                </p:cond>
              </p:nextCondLst>
            </p:seq>
            <p:seq concurrent="1" nextAc="seek">
              <p:cTn id="8" restart="whenNotActive" fill="hold" evtFilter="cancelBubble" nodeType="interactiveSeq">
                <p:stCondLst>
                  <p:cond evt="onClick" delay="0">
                    <p:tgtEl>
                      <p:spTgt spid="65541"/>
                    </p:tgtEl>
                  </p:cond>
                </p:stCondLst>
                <p:endSync evt="end" delay="0">
                  <p:rtn val="all"/>
                </p:endSync>
                <p:childTnLst>
                  <p:par>
                    <p:cTn id="9" fill="hold">
                      <p:stCondLst>
                        <p:cond delay="0"/>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65543"/>
                                        </p:tgtEl>
                                        <p:attrNameLst>
                                          <p:attrName>style.visibility</p:attrName>
                                        </p:attrNameLst>
                                      </p:cBhvr>
                                      <p:to>
                                        <p:strVal val="visible"/>
                                      </p:to>
                                    </p:set>
                                    <p:animEffect transition="in" filter="box(in)">
                                      <p:cBhvr>
                                        <p:cTn id="13" dur="500"/>
                                        <p:tgtEl>
                                          <p:spTgt spid="65543"/>
                                        </p:tgtEl>
                                      </p:cBhvr>
                                    </p:animEffect>
                                  </p:childTnLst>
                                </p:cTn>
                              </p:par>
                            </p:childTnLst>
                          </p:cTn>
                        </p:par>
                      </p:childTnLst>
                    </p:cTn>
                  </p:par>
                </p:childTnLst>
              </p:cTn>
              <p:nextCondLst>
                <p:cond evt="onClick" delay="0">
                  <p:tgtEl>
                    <p:spTgt spid="65541"/>
                  </p:tgtEl>
                </p:cond>
              </p:nextCondLst>
            </p:seq>
          </p:childTnLst>
        </p:cTn>
      </p:par>
    </p:tnLst>
    <p:bldLst>
      <p:bldP spid="65542" grpId="0" animBg="1"/>
      <p:bldP spid="6554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quarter" idx="10"/>
          </p:nvPr>
        </p:nvSpPr>
        <p:spPr/>
        <p:txBody>
          <a:bodyPr/>
          <a:lstStyle/>
          <a:p>
            <a:pPr>
              <a:defRPr/>
            </a:pPr>
            <a:fld id="{F634D78C-B48A-4C40-B196-3DC57CBB41F6}" type="datetime1">
              <a:rPr lang="en-US"/>
              <a:pPr>
                <a:defRPr/>
              </a:pPr>
              <a:t>5/7/2010</a:t>
            </a:fld>
            <a:endParaRPr lang="en-US"/>
          </a:p>
        </p:txBody>
      </p:sp>
      <p:sp>
        <p:nvSpPr>
          <p:cNvPr id="7" name="Slide Number Placeholder 6"/>
          <p:cNvSpPr>
            <a:spLocks noGrp="1"/>
          </p:cNvSpPr>
          <p:nvPr>
            <p:ph type="sldNum" sz="quarter" idx="12"/>
          </p:nvPr>
        </p:nvSpPr>
        <p:spPr/>
        <p:txBody>
          <a:bodyPr/>
          <a:lstStyle/>
          <a:p>
            <a:pPr>
              <a:defRPr/>
            </a:pPr>
            <a:fld id="{664D6FDC-0212-4D29-AF79-FD7B41FADB9C}" type="slidenum">
              <a:rPr lang="en-US"/>
              <a:pPr>
                <a:defRPr/>
              </a:pPr>
              <a:t>14</a:t>
            </a:fld>
            <a:endParaRPr lang="en-US"/>
          </a:p>
        </p:txBody>
      </p:sp>
      <p:sp>
        <p:nvSpPr>
          <p:cNvPr id="30722"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Delirium defined</a:t>
            </a:r>
          </a:p>
        </p:txBody>
      </p:sp>
      <p:sp>
        <p:nvSpPr>
          <p:cNvPr id="30723" name="Rectangle 3"/>
          <p:cNvSpPr>
            <a:spLocks noGrp="1" noChangeArrowheads="1"/>
          </p:cNvSpPr>
          <p:nvPr>
            <p:ph type="body" sz="half" idx="1"/>
          </p:nvPr>
        </p:nvSpPr>
        <p:spPr>
          <a:xfrm>
            <a:off x="455613" y="1598613"/>
            <a:ext cx="4037012" cy="4268787"/>
          </a:xfrm>
          <a:solidFill>
            <a:schemeClr val="tx1"/>
          </a:solidFill>
          <a:ln>
            <a:solidFill>
              <a:srgbClr val="000000"/>
            </a:solidFill>
          </a:ln>
        </p:spPr>
        <p:txBody>
          <a:bodyPr/>
          <a:lstStyle/>
          <a:p>
            <a:pPr eaLnBrk="1" hangingPunct="1">
              <a:buFont typeface="Wingdings" pitchFamily="2" charset="2"/>
              <a:buNone/>
              <a:defRPr/>
            </a:pPr>
            <a:r>
              <a:rPr lang="en-US" b="1" smtClean="0">
                <a:solidFill>
                  <a:srgbClr val="000000"/>
                </a:solidFill>
                <a:effectLst>
                  <a:outerShdw blurRad="38100" dist="38100" dir="2700000" algn="tl">
                    <a:srgbClr val="FFFFFF"/>
                  </a:outerShdw>
                </a:effectLst>
              </a:rPr>
              <a:t>Clinical features of delirium…</a:t>
            </a:r>
          </a:p>
          <a:p>
            <a:pPr eaLnBrk="1" hangingPunct="1">
              <a:buFont typeface="Wingdings" pitchFamily="2" charset="2"/>
              <a:buNone/>
              <a:defRPr/>
            </a:pPr>
            <a:r>
              <a:rPr lang="en-US" sz="2400" smtClean="0">
                <a:solidFill>
                  <a:srgbClr val="000000"/>
                </a:solidFill>
                <a:effectLst>
                  <a:outerShdw blurRad="38100" dist="38100" dir="2700000" algn="tl">
                    <a:srgbClr val="FFFFFF"/>
                  </a:outerShdw>
                </a:effectLst>
              </a:rPr>
              <a:t>Cognitive deficits</a:t>
            </a:r>
          </a:p>
          <a:p>
            <a:pPr eaLnBrk="1" hangingPunct="1">
              <a:buClr>
                <a:schemeClr val="bg1"/>
              </a:buClr>
              <a:defRPr/>
            </a:pPr>
            <a:r>
              <a:rPr lang="en-US" sz="2000" smtClean="0">
                <a:solidFill>
                  <a:srgbClr val="000000"/>
                </a:solidFill>
                <a:effectLst>
                  <a:outerShdw blurRad="38100" dist="38100" dir="2700000" algn="tl">
                    <a:srgbClr val="FFFFFF"/>
                  </a:outerShdw>
                </a:effectLst>
              </a:rPr>
              <a:t>Memory impairment</a:t>
            </a:r>
          </a:p>
          <a:p>
            <a:pPr eaLnBrk="1" hangingPunct="1">
              <a:buClr>
                <a:schemeClr val="bg1"/>
              </a:buClr>
              <a:defRPr/>
            </a:pPr>
            <a:r>
              <a:rPr lang="en-US" sz="2000" smtClean="0">
                <a:solidFill>
                  <a:srgbClr val="000000"/>
                </a:solidFill>
                <a:effectLst>
                  <a:outerShdw blurRad="38100" dist="38100" dir="2700000" algn="tl">
                    <a:srgbClr val="FFFFFF"/>
                  </a:outerShdw>
                </a:effectLst>
              </a:rPr>
              <a:t>Disorientation</a:t>
            </a:r>
          </a:p>
          <a:p>
            <a:pPr eaLnBrk="1" hangingPunct="1">
              <a:buClr>
                <a:schemeClr val="bg1"/>
              </a:buClr>
              <a:buFont typeface="Wingdings" pitchFamily="2" charset="2"/>
              <a:buNone/>
              <a:defRPr/>
            </a:pPr>
            <a:r>
              <a:rPr lang="en-US" sz="2400" smtClean="0">
                <a:solidFill>
                  <a:srgbClr val="000000"/>
                </a:solidFill>
                <a:effectLst>
                  <a:outerShdw blurRad="38100" dist="38100" dir="2700000" algn="tl">
                    <a:srgbClr val="FFFFFF"/>
                  </a:outerShdw>
                </a:effectLst>
              </a:rPr>
              <a:t>Perceptual disturbances</a:t>
            </a:r>
          </a:p>
          <a:p>
            <a:pPr eaLnBrk="1" hangingPunct="1">
              <a:buClr>
                <a:schemeClr val="bg1"/>
              </a:buClr>
              <a:defRPr/>
            </a:pPr>
            <a:r>
              <a:rPr lang="en-US" sz="2000" smtClean="0">
                <a:solidFill>
                  <a:srgbClr val="000000"/>
                </a:solidFill>
                <a:effectLst>
                  <a:outerShdw blurRad="38100" dist="38100" dir="2700000" algn="tl">
                    <a:srgbClr val="FFFFFF"/>
                  </a:outerShdw>
                </a:effectLst>
              </a:rPr>
              <a:t>Hallucinations/illusions </a:t>
            </a:r>
            <a:r>
              <a:rPr lang="en-US" sz="1200" smtClean="0">
                <a:solidFill>
                  <a:srgbClr val="000000"/>
                </a:solidFill>
                <a:effectLst>
                  <a:outerShdw blurRad="38100" dist="38100" dir="2700000" algn="tl">
                    <a:srgbClr val="FFFFFF"/>
                  </a:outerShdw>
                </a:effectLst>
              </a:rPr>
              <a:t>(Inyoue, 2006).</a:t>
            </a:r>
          </a:p>
          <a:p>
            <a:pPr eaLnBrk="1" hangingPunct="1">
              <a:buClr>
                <a:schemeClr val="bg1"/>
              </a:buClr>
              <a:defRPr/>
            </a:pPr>
            <a:endParaRPr lang="en-US" sz="2000" smtClean="0">
              <a:solidFill>
                <a:srgbClr val="000000"/>
              </a:solidFill>
              <a:effectLst>
                <a:outerShdw blurRad="38100" dist="38100" dir="2700000" algn="tl">
                  <a:srgbClr val="FFFFFF"/>
                </a:outerShdw>
              </a:effectLst>
            </a:endParaRPr>
          </a:p>
          <a:p>
            <a:pPr lvl="2" eaLnBrk="1" hangingPunct="1">
              <a:buClr>
                <a:schemeClr val="bg1"/>
              </a:buClr>
              <a:defRPr/>
            </a:pPr>
            <a:endParaRPr lang="en-US" smtClean="0">
              <a:solidFill>
                <a:srgbClr val="000000"/>
              </a:solidFill>
              <a:effectLst>
                <a:outerShdw blurRad="38100" dist="38100" dir="2700000" algn="tl">
                  <a:srgbClr val="FFFFFF"/>
                </a:outerShdw>
              </a:effectLst>
            </a:endParaRPr>
          </a:p>
        </p:txBody>
      </p:sp>
      <p:sp>
        <p:nvSpPr>
          <p:cNvPr id="30726" name="Rectangle 6"/>
          <p:cNvSpPr>
            <a:spLocks noGrp="1" noChangeArrowheads="1"/>
          </p:cNvSpPr>
          <p:nvPr>
            <p:ph type="body" sz="half" idx="2"/>
          </p:nvPr>
        </p:nvSpPr>
        <p:spPr>
          <a:xfrm>
            <a:off x="4648200" y="2057400"/>
            <a:ext cx="4033838" cy="3352800"/>
          </a:xfrm>
          <a:solidFill>
            <a:schemeClr val="tx1"/>
          </a:solidFill>
          <a:ln>
            <a:solidFill>
              <a:srgbClr val="000000"/>
            </a:solidFill>
          </a:ln>
        </p:spPr>
        <p:txBody>
          <a:bodyPr/>
          <a:lstStyle/>
          <a:p>
            <a:pPr eaLnBrk="1" hangingPunct="1">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Psychomotor variants</a:t>
            </a:r>
          </a:p>
          <a:p>
            <a:pPr eaLnBrk="1" hangingPunct="1">
              <a:buClr>
                <a:srgbClr val="4B4B6E"/>
              </a:buClr>
              <a:defRPr/>
            </a:pPr>
            <a:r>
              <a:rPr lang="en-US" sz="2000" smtClean="0">
                <a:solidFill>
                  <a:srgbClr val="000000"/>
                </a:solidFill>
                <a:effectLst>
                  <a:outerShdw blurRad="38100" dist="38100" dir="2700000" algn="tl">
                    <a:srgbClr val="FFFFFF"/>
                  </a:outerShdw>
                </a:effectLst>
              </a:rPr>
              <a:t>Hyperactive- vigilance/agitation</a:t>
            </a:r>
          </a:p>
          <a:p>
            <a:pPr eaLnBrk="1" hangingPunct="1">
              <a:buClr>
                <a:srgbClr val="4B4B6E"/>
              </a:buClr>
              <a:defRPr/>
            </a:pPr>
            <a:r>
              <a:rPr lang="en-US" sz="2000" smtClean="0">
                <a:solidFill>
                  <a:srgbClr val="000000"/>
                </a:solidFill>
                <a:effectLst>
                  <a:outerShdw blurRad="38100" dist="38100" dir="2700000" algn="tl">
                    <a:srgbClr val="FFFFFF"/>
                  </a:outerShdw>
                </a:effectLst>
              </a:rPr>
              <a:t>Hypoactive- decreased motor ability/lethargy </a:t>
            </a:r>
            <a:r>
              <a:rPr lang="en-US" sz="1000" smtClean="0">
                <a:solidFill>
                  <a:srgbClr val="000000"/>
                </a:solidFill>
                <a:effectLst>
                  <a:outerShdw blurRad="38100" dist="38100" dir="2700000" algn="tl">
                    <a:srgbClr val="FFFFFF"/>
                  </a:outerShdw>
                </a:effectLst>
              </a:rPr>
              <a:t>(Inyoue, 2006).</a:t>
            </a:r>
          </a:p>
          <a:p>
            <a:pPr eaLnBrk="1" hangingPunct="1">
              <a:buClr>
                <a:srgbClr val="4B4B6E"/>
              </a:buClr>
              <a:defRPr/>
            </a:pPr>
            <a:endParaRPr lang="en-US" sz="2000" smtClean="0">
              <a:solidFill>
                <a:srgbClr val="000000"/>
              </a:solidFill>
              <a:effectLst>
                <a:outerShdw blurRad="38100" dist="38100" dir="2700000" algn="tl">
                  <a:srgbClr val="FFFFFF"/>
                </a:outerShdw>
              </a:effectLst>
            </a:endParaRPr>
          </a:p>
          <a:p>
            <a:pPr eaLnBrk="1" hangingPunct="1">
              <a:buFont typeface="Wingdings" pitchFamily="2" charset="2"/>
              <a:buNone/>
              <a:defRPr/>
            </a:pPr>
            <a:endParaRPr lang="en-US" smtClean="0">
              <a:solidFill>
                <a:srgbClr val="000000"/>
              </a:solidFill>
              <a:effectLst>
                <a:outerShdw blurRad="38100" dist="38100" dir="2700000" algn="tl">
                  <a:srgbClr val="FFFFFF"/>
                </a:outerShdw>
              </a:effectLst>
            </a:endParaRPr>
          </a:p>
        </p:txBody>
      </p:sp>
      <p:sp>
        <p:nvSpPr>
          <p:cNvPr id="29702"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9703"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9704"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68E70AAE-BB26-4308-9AE3-06BB4ECFB294}"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38C45646-FC43-4675-B106-B9AF34226967}" type="slidenum">
              <a:rPr lang="en-US"/>
              <a:pPr>
                <a:defRPr/>
              </a:pPr>
              <a:t>15</a:t>
            </a:fld>
            <a:endParaRPr lang="en-US"/>
          </a:p>
        </p:txBody>
      </p:sp>
      <p:sp>
        <p:nvSpPr>
          <p:cNvPr id="31746"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Delirium defined</a:t>
            </a:r>
          </a:p>
        </p:txBody>
      </p:sp>
      <p:sp>
        <p:nvSpPr>
          <p:cNvPr id="31747" name="Rectangle 3"/>
          <p:cNvSpPr>
            <a:spLocks noGrp="1" noChangeArrowheads="1"/>
          </p:cNvSpPr>
          <p:nvPr>
            <p:ph type="body" idx="1"/>
          </p:nvPr>
        </p:nvSpPr>
        <p:spPr>
          <a:xfrm>
            <a:off x="455613" y="1598613"/>
            <a:ext cx="8226425" cy="3887787"/>
          </a:xfrm>
          <a:solidFill>
            <a:schemeClr val="tx1"/>
          </a:solidFill>
          <a:ln>
            <a:solidFill>
              <a:srgbClr val="000000"/>
            </a:solidFill>
          </a:ln>
        </p:spPr>
        <p:txBody>
          <a:bodyPr/>
          <a:lstStyle/>
          <a:p>
            <a:pPr eaLnBrk="1" hangingPunct="1">
              <a:buFont typeface="Wingdings" pitchFamily="2" charset="2"/>
              <a:buNone/>
              <a:defRPr/>
            </a:pPr>
            <a:r>
              <a:rPr lang="en-US" b="1" smtClean="0">
                <a:solidFill>
                  <a:srgbClr val="000000"/>
                </a:solidFill>
                <a:effectLst>
                  <a:outerShdw blurRad="38100" dist="38100" dir="2700000" algn="tl">
                    <a:srgbClr val="FFFFFF"/>
                  </a:outerShdw>
                </a:effectLst>
              </a:rPr>
              <a:t>Clinical features of delirium…</a:t>
            </a:r>
          </a:p>
          <a:p>
            <a:pPr eaLnBrk="1" hangingPunct="1">
              <a:buFont typeface="Wingdings" pitchFamily="2" charset="2"/>
              <a:buNone/>
              <a:defRPr/>
            </a:pPr>
            <a:r>
              <a:rPr lang="en-US" sz="2400" smtClean="0">
                <a:solidFill>
                  <a:srgbClr val="000000"/>
                </a:solidFill>
                <a:effectLst>
                  <a:outerShdw blurRad="38100" dist="38100" dir="2700000" algn="tl">
                    <a:srgbClr val="FFFFFF"/>
                  </a:outerShdw>
                </a:effectLst>
              </a:rPr>
              <a:t>Altered sleep cycle- </a:t>
            </a:r>
          </a:p>
          <a:p>
            <a:pPr eaLnBrk="1" hangingPunct="1">
              <a:buClr>
                <a:schemeClr val="bg1"/>
              </a:buClr>
              <a:defRPr/>
            </a:pPr>
            <a:r>
              <a:rPr lang="en-US" sz="2000" smtClean="0">
                <a:solidFill>
                  <a:srgbClr val="000000"/>
                </a:solidFill>
                <a:effectLst>
                  <a:outerShdw blurRad="38100" dist="38100" dir="2700000" algn="tl">
                    <a:srgbClr val="FFFFFF"/>
                  </a:outerShdw>
                </a:effectLst>
              </a:rPr>
              <a:t>Insomnia/Sleep cycle reversal/Daytime sleeping /Fragmented patterns</a:t>
            </a:r>
          </a:p>
          <a:p>
            <a:pPr eaLnBrk="1" hangingPunct="1">
              <a:buClr>
                <a:schemeClr val="bg1"/>
              </a:buClr>
              <a:buFont typeface="Wingdings" pitchFamily="2" charset="2"/>
              <a:buNone/>
              <a:defRPr/>
            </a:pPr>
            <a:r>
              <a:rPr lang="en-US" sz="2400" smtClean="0">
                <a:solidFill>
                  <a:srgbClr val="000000"/>
                </a:solidFill>
                <a:effectLst>
                  <a:outerShdw blurRad="38100" dist="38100" dir="2700000" algn="tl">
                    <a:srgbClr val="FFFFFF"/>
                  </a:outerShdw>
                </a:effectLst>
              </a:rPr>
              <a:t>Emotional disturbances-</a:t>
            </a:r>
            <a:r>
              <a:rPr lang="en-US" smtClean="0">
                <a:solidFill>
                  <a:srgbClr val="000000"/>
                </a:solidFill>
                <a:effectLst>
                  <a:outerShdw blurRad="38100" dist="38100" dir="2700000" algn="tl">
                    <a:srgbClr val="FFFFFF"/>
                  </a:outerShdw>
                </a:effectLst>
              </a:rPr>
              <a:t> </a:t>
            </a:r>
          </a:p>
          <a:p>
            <a:pPr eaLnBrk="1" hangingPunct="1">
              <a:buClr>
                <a:schemeClr val="bg1"/>
              </a:buClr>
              <a:defRPr/>
            </a:pPr>
            <a:r>
              <a:rPr lang="en-US" sz="2000" smtClean="0">
                <a:solidFill>
                  <a:srgbClr val="000000"/>
                </a:solidFill>
                <a:effectLst>
                  <a:outerShdw blurRad="38100" dist="38100" dir="2700000" algn="tl">
                    <a:srgbClr val="FFFFFF"/>
                  </a:outerShdw>
                </a:effectLst>
              </a:rPr>
              <a:t>Fear/Anxiety/Depression/Apathy/Anger/Euphoria/Paranoia/Irritability </a:t>
            </a:r>
            <a:r>
              <a:rPr lang="en-US" sz="1200" smtClean="0">
                <a:solidFill>
                  <a:srgbClr val="000000"/>
                </a:solidFill>
                <a:effectLst>
                  <a:outerShdw blurRad="38100" dist="38100" dir="2700000" algn="tl">
                    <a:srgbClr val="FFFFFF"/>
                  </a:outerShdw>
                </a:effectLst>
              </a:rPr>
              <a:t>(Inyoue, 2006).</a:t>
            </a:r>
          </a:p>
        </p:txBody>
      </p:sp>
      <p:sp>
        <p:nvSpPr>
          <p:cNvPr id="30725"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0726"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0727"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3D50E553-11CE-40A1-BEE4-84980742C639}"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157CE8AB-B7DC-4895-807B-152925907305}" type="slidenum">
              <a:rPr lang="en-US"/>
              <a:pPr>
                <a:defRPr/>
              </a:pPr>
              <a:t>16</a:t>
            </a:fld>
            <a:endParaRPr lang="en-US"/>
          </a:p>
        </p:txBody>
      </p:sp>
      <p:sp>
        <p:nvSpPr>
          <p:cNvPr id="16386"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Hospital acquired delirium </a:t>
            </a:r>
          </a:p>
        </p:txBody>
      </p:sp>
      <p:sp>
        <p:nvSpPr>
          <p:cNvPr id="16387" name="Rectangle 3"/>
          <p:cNvSpPr>
            <a:spLocks noGrp="1" noChangeArrowheads="1"/>
          </p:cNvSpPr>
          <p:nvPr>
            <p:ph type="body" idx="1"/>
          </p:nvPr>
        </p:nvSpPr>
        <p:spPr>
          <a:xfrm>
            <a:off x="455613" y="1598613"/>
            <a:ext cx="8226425" cy="3963987"/>
          </a:xfrm>
          <a:solidFill>
            <a:schemeClr val="tx1"/>
          </a:solidFill>
          <a:ln>
            <a:solidFill>
              <a:srgbClr val="000000"/>
            </a:solidFill>
          </a:ln>
        </p:spPr>
        <p:txBody>
          <a:bodyPr/>
          <a:lstStyle/>
          <a:p>
            <a:pPr eaLnBrk="1" hangingPunct="1">
              <a:buClr>
                <a:srgbClr val="4B4B6E"/>
              </a:buClr>
              <a:defRPr/>
            </a:pPr>
            <a:r>
              <a:rPr lang="en-US" sz="2800" smtClean="0">
                <a:solidFill>
                  <a:srgbClr val="000000"/>
                </a:solidFill>
                <a:effectLst>
                  <a:outerShdw blurRad="38100" dist="38100" dir="2700000" algn="tl">
                    <a:srgbClr val="FFFFFF"/>
                  </a:outerShdw>
                </a:effectLst>
              </a:rPr>
              <a:t>Delirium can be associated with substantial morbidity, functional decline, loss of independence, nursing home placement, and death </a:t>
            </a:r>
            <a:r>
              <a:rPr lang="en-US" sz="1600" smtClean="0">
                <a:solidFill>
                  <a:srgbClr val="000000"/>
                </a:solidFill>
                <a:effectLst>
                  <a:outerShdw blurRad="38100" dist="38100" dir="2700000" algn="tl">
                    <a:srgbClr val="FFFFFF"/>
                  </a:outerShdw>
                </a:effectLst>
              </a:rPr>
              <a:t>(Jones, Metzger, Yang, Marcantonio, Gottlieb, 2009).</a:t>
            </a:r>
            <a:endParaRPr lang="en-US" sz="2800" smtClean="0">
              <a:solidFill>
                <a:srgbClr val="000000"/>
              </a:solidFill>
              <a:effectLst>
                <a:outerShdw blurRad="38100" dist="38100" dir="2700000" algn="tl">
                  <a:srgbClr val="FFFFFF"/>
                </a:outerShdw>
              </a:effectLst>
            </a:endParaRPr>
          </a:p>
          <a:p>
            <a:pPr eaLnBrk="1" hangingPunct="1">
              <a:buClr>
                <a:srgbClr val="4B4B6E"/>
              </a:buClr>
              <a:defRPr/>
            </a:pPr>
            <a:r>
              <a:rPr lang="en-US" sz="2800" smtClean="0">
                <a:solidFill>
                  <a:srgbClr val="000000"/>
                </a:solidFill>
                <a:effectLst>
                  <a:outerShdw blurRad="38100" dist="38100" dir="2700000" algn="tl">
                    <a:srgbClr val="FFFFFF"/>
                  </a:outerShdw>
                </a:effectLst>
              </a:rPr>
              <a:t>“Hospital costs are estimated to be greater than $8 billion annually, and post hospital costs are greater than $100 billion annually” </a:t>
            </a:r>
            <a:r>
              <a:rPr lang="en-US" sz="1600" smtClean="0">
                <a:solidFill>
                  <a:srgbClr val="000000"/>
                </a:solidFill>
                <a:effectLst>
                  <a:outerShdw blurRad="38100" dist="38100" dir="2700000" algn="tl">
                    <a:srgbClr val="FFFFFF"/>
                  </a:outerShdw>
                </a:effectLst>
              </a:rPr>
              <a:t>(Jones, Metzger, Yang, Marcantonio, Gottlieb, 2009).</a:t>
            </a:r>
          </a:p>
        </p:txBody>
      </p:sp>
      <p:sp>
        <p:nvSpPr>
          <p:cNvPr id="31749"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1750"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1751"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10"/>
          </p:nvPr>
        </p:nvSpPr>
        <p:spPr/>
        <p:txBody>
          <a:bodyPr/>
          <a:lstStyle/>
          <a:p>
            <a:pPr>
              <a:defRPr/>
            </a:pPr>
            <a:fld id="{7A57305F-0233-45B3-9201-A2096B388F2D}" type="datetime1">
              <a:rPr lang="en-US"/>
              <a:pPr>
                <a:defRPr/>
              </a:pPr>
              <a:t>5/7/2010</a:t>
            </a:fld>
            <a:endParaRPr lang="en-US"/>
          </a:p>
        </p:txBody>
      </p:sp>
      <p:sp>
        <p:nvSpPr>
          <p:cNvPr id="6" name="Slide Number Placeholder 4"/>
          <p:cNvSpPr>
            <a:spLocks noGrp="1"/>
          </p:cNvSpPr>
          <p:nvPr>
            <p:ph type="sldNum" sz="quarter" idx="12"/>
          </p:nvPr>
        </p:nvSpPr>
        <p:spPr/>
        <p:txBody>
          <a:bodyPr/>
          <a:lstStyle/>
          <a:p>
            <a:pPr>
              <a:defRPr/>
            </a:pPr>
            <a:fld id="{88F628DD-B69E-466C-942A-C816CFBA4B9E}" type="slidenum">
              <a:rPr lang="en-US"/>
              <a:pPr>
                <a:defRPr/>
              </a:pPr>
              <a:t>17</a:t>
            </a:fld>
            <a:endParaRPr lang="en-US"/>
          </a:p>
        </p:txBody>
      </p:sp>
      <p:sp>
        <p:nvSpPr>
          <p:cNvPr id="8196" name="Rectangle 4"/>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Hospital acquired delirium</a:t>
            </a:r>
          </a:p>
        </p:txBody>
      </p:sp>
      <p:sp>
        <p:nvSpPr>
          <p:cNvPr id="8195" name="Rectangle 3"/>
          <p:cNvSpPr>
            <a:spLocks noGrp="1" noChangeArrowheads="1"/>
          </p:cNvSpPr>
          <p:nvPr>
            <p:ph type="body" idx="4294967295"/>
          </p:nvPr>
        </p:nvSpPr>
        <p:spPr>
          <a:xfrm>
            <a:off x="457200" y="1600200"/>
            <a:ext cx="8229600" cy="4114800"/>
          </a:xfrm>
          <a:solidFill>
            <a:schemeClr val="tx1"/>
          </a:solidFill>
          <a:ln>
            <a:solidFill>
              <a:srgbClr val="000000"/>
            </a:solidFill>
          </a:ln>
        </p:spPr>
        <p:txBody>
          <a:bodyPr/>
          <a:lstStyle/>
          <a:p>
            <a:pPr eaLnBrk="1" hangingPunct="1">
              <a:buClr>
                <a:srgbClr val="4B4B6E"/>
              </a:buClr>
              <a:defRPr/>
            </a:pPr>
            <a:r>
              <a:rPr lang="en-US" sz="2800" smtClean="0">
                <a:solidFill>
                  <a:srgbClr val="000000"/>
                </a:solidFill>
                <a:effectLst>
                  <a:outerShdw blurRad="38100" dist="38100" dir="2700000" algn="tl">
                    <a:srgbClr val="FFFFFF"/>
                  </a:outerShdw>
                </a:effectLst>
              </a:rPr>
              <a:t>Prevalence increases with age. </a:t>
            </a:r>
          </a:p>
          <a:p>
            <a:pPr eaLnBrk="1" hangingPunct="1">
              <a:buClr>
                <a:srgbClr val="4B4B6E"/>
              </a:buClr>
              <a:defRPr/>
            </a:pPr>
            <a:r>
              <a:rPr lang="en-US" sz="2800" smtClean="0">
                <a:solidFill>
                  <a:srgbClr val="000000"/>
                </a:solidFill>
                <a:effectLst>
                  <a:outerShdw blurRad="38100" dist="38100" dir="2700000" algn="tl">
                    <a:srgbClr val="FFFFFF"/>
                  </a:outerShdw>
                </a:effectLst>
              </a:rPr>
              <a:t>“The mortality rate among hospitalized patients with delirium range from 22-76%” </a:t>
            </a:r>
            <a:r>
              <a:rPr lang="en-US" sz="1200" smtClean="0">
                <a:solidFill>
                  <a:srgbClr val="000000"/>
                </a:solidFill>
                <a:effectLst>
                  <a:outerShdw blurRad="38100" dist="38100" dir="2700000" algn="tl">
                    <a:srgbClr val="FFFFFF"/>
                  </a:outerShdw>
                </a:effectLst>
              </a:rPr>
              <a:t>(Bryant, 2009 ).</a:t>
            </a:r>
          </a:p>
          <a:p>
            <a:pPr eaLnBrk="1" hangingPunct="1">
              <a:buClr>
                <a:srgbClr val="4B4B6E"/>
              </a:buClr>
              <a:defRPr/>
            </a:pPr>
            <a:r>
              <a:rPr lang="en-US" sz="2800" smtClean="0">
                <a:solidFill>
                  <a:srgbClr val="000000"/>
                </a:solidFill>
                <a:effectLst>
                  <a:outerShdw blurRad="38100" dist="38100" dir="2700000" algn="tl">
                    <a:srgbClr val="FFFFFF"/>
                  </a:outerShdw>
                </a:effectLst>
              </a:rPr>
              <a:t>The one year mortality rate associated with cases of delirium is 35-40%</a:t>
            </a:r>
            <a:r>
              <a:rPr lang="en-US" sz="2800" smtClean="0"/>
              <a:t> </a:t>
            </a:r>
          </a:p>
          <a:p>
            <a:pPr eaLnBrk="1" hangingPunct="1">
              <a:buClr>
                <a:srgbClr val="4B4B6E"/>
              </a:buClr>
              <a:buFont typeface="Wingdings" pitchFamily="2" charset="2"/>
              <a:buNone/>
              <a:defRPr/>
            </a:pPr>
            <a:r>
              <a:rPr lang="en-US" sz="1800" smtClean="0">
                <a:solidFill>
                  <a:srgbClr val="000000"/>
                </a:solidFill>
                <a:effectLst>
                  <a:outerShdw blurRad="38100" dist="38100" dir="2700000" algn="tl">
                    <a:srgbClr val="FFFFFF"/>
                  </a:outerShdw>
                </a:effectLst>
              </a:rPr>
              <a:t>	</a:t>
            </a:r>
            <a:r>
              <a:rPr lang="en-US" sz="1200" smtClean="0">
                <a:solidFill>
                  <a:srgbClr val="000000"/>
                </a:solidFill>
                <a:effectLst>
                  <a:outerShdw blurRad="38100" dist="38100" dir="2700000" algn="tl">
                    <a:srgbClr val="FFFFFF"/>
                  </a:outerShdw>
                </a:effectLst>
              </a:rPr>
              <a:t>(Jones, Metzger, Yang, Marcantonio, Gottlieb, 2009).</a:t>
            </a:r>
          </a:p>
          <a:p>
            <a:pPr eaLnBrk="1" hangingPunct="1">
              <a:buClr>
                <a:srgbClr val="4B4B6E"/>
              </a:buClr>
              <a:buFont typeface="Wingdings" pitchFamily="2" charset="2"/>
              <a:buNone/>
              <a:defRPr/>
            </a:pPr>
            <a:endParaRPr lang="en-US" sz="1200" smtClean="0"/>
          </a:p>
          <a:p>
            <a:pPr eaLnBrk="1" hangingPunct="1">
              <a:buClr>
                <a:srgbClr val="4B4B6E"/>
              </a:buClr>
              <a:buFont typeface="Wingdings" pitchFamily="2" charset="2"/>
              <a:buNone/>
              <a:defRPr/>
            </a:pPr>
            <a:endParaRPr lang="en-US" sz="1200" smtClean="0"/>
          </a:p>
        </p:txBody>
      </p:sp>
      <p:sp>
        <p:nvSpPr>
          <p:cNvPr id="32773"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2774"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2775"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quarter" idx="10"/>
          </p:nvPr>
        </p:nvSpPr>
        <p:spPr/>
        <p:txBody>
          <a:bodyPr/>
          <a:lstStyle/>
          <a:p>
            <a:pPr>
              <a:defRPr/>
            </a:pPr>
            <a:fld id="{9FF6ECE4-6880-4335-B718-7397F0E2A8F6}" type="datetime1">
              <a:rPr lang="en-US"/>
              <a:pPr>
                <a:defRPr/>
              </a:pPr>
              <a:t>5/7/2010</a:t>
            </a:fld>
            <a:endParaRPr lang="en-US"/>
          </a:p>
        </p:txBody>
      </p:sp>
      <p:sp>
        <p:nvSpPr>
          <p:cNvPr id="7" name="Slide Number Placeholder 6"/>
          <p:cNvSpPr>
            <a:spLocks noGrp="1"/>
          </p:cNvSpPr>
          <p:nvPr>
            <p:ph type="sldNum" sz="quarter" idx="12"/>
          </p:nvPr>
        </p:nvSpPr>
        <p:spPr/>
        <p:txBody>
          <a:bodyPr/>
          <a:lstStyle/>
          <a:p>
            <a:pPr>
              <a:defRPr/>
            </a:pPr>
            <a:fld id="{A5DB760C-2C3D-4AFC-927E-101DACFE7855}" type="slidenum">
              <a:rPr lang="en-US"/>
              <a:pPr>
                <a:defRPr/>
              </a:pPr>
              <a:t>18</a:t>
            </a:fld>
            <a:endParaRPr lang="en-US"/>
          </a:p>
        </p:txBody>
      </p:sp>
      <p:sp>
        <p:nvSpPr>
          <p:cNvPr id="10244" name="Rectangle 4"/>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Hospital acquired delirium</a:t>
            </a:r>
          </a:p>
        </p:txBody>
      </p:sp>
      <p:sp>
        <p:nvSpPr>
          <p:cNvPr id="10243" name="Rectangle 3"/>
          <p:cNvSpPr>
            <a:spLocks noGrp="1" noChangeArrowheads="1"/>
          </p:cNvSpPr>
          <p:nvPr>
            <p:ph type="body" sz="half" idx="1"/>
          </p:nvPr>
        </p:nvSpPr>
        <p:spPr>
          <a:solidFill>
            <a:schemeClr val="tx1"/>
          </a:solidFill>
          <a:ln>
            <a:solidFill>
              <a:srgbClr val="000000"/>
            </a:solidFill>
          </a:ln>
        </p:spPr>
        <p:txBody>
          <a:bodyPr/>
          <a:lstStyle/>
          <a:p>
            <a:pPr eaLnBrk="1" hangingPunct="1">
              <a:buClr>
                <a:srgbClr val="4B4B6E"/>
              </a:buClr>
              <a:defRPr/>
            </a:pPr>
            <a:r>
              <a:rPr lang="en-US" smtClean="0">
                <a:solidFill>
                  <a:srgbClr val="000000"/>
                </a:solidFill>
                <a:effectLst>
                  <a:outerShdw blurRad="38100" dist="38100" dir="2700000" algn="tl">
                    <a:srgbClr val="FFFFFF"/>
                  </a:outerShdw>
                </a:effectLst>
              </a:rPr>
              <a:t>Delirium is often unrecognized due to</a:t>
            </a:r>
          </a:p>
          <a:p>
            <a:pPr lvl="1" eaLnBrk="1" hangingPunct="1">
              <a:buClr>
                <a:srgbClr val="4B4B6E"/>
              </a:buClr>
              <a:defRPr/>
            </a:pPr>
            <a:r>
              <a:rPr lang="en-US" smtClean="0">
                <a:solidFill>
                  <a:srgbClr val="000000"/>
                </a:solidFill>
                <a:effectLst>
                  <a:outerShdw blurRad="38100" dist="38100" dir="2700000" algn="tl">
                    <a:srgbClr val="FFFFFF"/>
                  </a:outerShdw>
                </a:effectLst>
              </a:rPr>
              <a:t>fluctuating nature </a:t>
            </a:r>
          </a:p>
          <a:p>
            <a:pPr lvl="1" eaLnBrk="1" hangingPunct="1">
              <a:buClr>
                <a:srgbClr val="4B4B6E"/>
              </a:buClr>
              <a:defRPr/>
            </a:pPr>
            <a:r>
              <a:rPr lang="en-US" smtClean="0">
                <a:solidFill>
                  <a:srgbClr val="000000"/>
                </a:solidFill>
                <a:effectLst>
                  <a:outerShdw blurRad="38100" dist="38100" dir="2700000" algn="tl">
                    <a:srgbClr val="FFFFFF"/>
                  </a:outerShdw>
                </a:effectLst>
              </a:rPr>
              <a:t>overlap with dementia </a:t>
            </a:r>
          </a:p>
          <a:p>
            <a:pPr lvl="1" eaLnBrk="1" hangingPunct="1">
              <a:buClr>
                <a:srgbClr val="4B4B6E"/>
              </a:buClr>
              <a:defRPr/>
            </a:pPr>
            <a:r>
              <a:rPr lang="en-US" smtClean="0">
                <a:solidFill>
                  <a:srgbClr val="000000"/>
                </a:solidFill>
                <a:effectLst>
                  <a:outerShdw blurRad="38100" dist="38100" dir="2700000" algn="tl">
                    <a:srgbClr val="FFFFFF"/>
                  </a:outerShdw>
                </a:effectLst>
              </a:rPr>
              <a:t>lack cognitive assessment</a:t>
            </a:r>
          </a:p>
          <a:p>
            <a:pPr lvl="1" eaLnBrk="1" hangingPunct="1">
              <a:buClr>
                <a:srgbClr val="4B4B6E"/>
              </a:buClr>
              <a:defRPr/>
            </a:pPr>
            <a:r>
              <a:rPr lang="en-US" smtClean="0">
                <a:solidFill>
                  <a:srgbClr val="000000"/>
                </a:solidFill>
                <a:effectLst>
                  <a:outerShdw blurRad="38100" dist="38100" dir="2700000" algn="tl">
                    <a:srgbClr val="FFFFFF"/>
                  </a:outerShdw>
                </a:effectLst>
              </a:rPr>
              <a:t>lack of knowledge of the consequences</a:t>
            </a:r>
          </a:p>
          <a:p>
            <a:pPr lvl="1" eaLnBrk="1" hangingPunct="1">
              <a:buFont typeface="Wingdings" pitchFamily="2" charset="2"/>
              <a:buNone/>
              <a:defRPr/>
            </a:pPr>
            <a:endParaRPr lang="en-US" smtClean="0">
              <a:solidFill>
                <a:srgbClr val="000000"/>
              </a:solidFill>
              <a:effectLst>
                <a:outerShdw blurRad="38100" dist="38100" dir="2700000" algn="tl">
                  <a:srgbClr val="FFFFFF"/>
                </a:outerShdw>
              </a:effectLst>
            </a:endParaRPr>
          </a:p>
          <a:p>
            <a:pPr eaLnBrk="1" hangingPunct="1">
              <a:defRPr/>
            </a:pPr>
            <a:endParaRPr lang="en-US" b="1" smtClean="0"/>
          </a:p>
        </p:txBody>
      </p:sp>
      <p:sp>
        <p:nvSpPr>
          <p:cNvPr id="10245" name="Rectangle 5"/>
          <p:cNvSpPr>
            <a:spLocks noGrp="1" noChangeArrowheads="1"/>
          </p:cNvSpPr>
          <p:nvPr>
            <p:ph type="body" sz="half" idx="2"/>
          </p:nvPr>
        </p:nvSpPr>
        <p:spPr>
          <a:xfrm>
            <a:off x="4648200" y="1600200"/>
            <a:ext cx="4037013" cy="2057400"/>
          </a:xfrm>
          <a:solidFill>
            <a:schemeClr val="tx1"/>
          </a:solidFill>
          <a:ln>
            <a:solidFill>
              <a:srgbClr val="000000"/>
            </a:solidFill>
          </a:ln>
        </p:spPr>
        <p:txBody>
          <a:bodyPr/>
          <a:lstStyle/>
          <a:p>
            <a:pPr eaLnBrk="1" hangingPunct="1">
              <a:buFont typeface="Wingdings" pitchFamily="2" charset="2"/>
              <a:buNone/>
              <a:defRPr/>
            </a:pPr>
            <a:endParaRPr lang="en-US" sz="2400" b="1">
              <a:solidFill>
                <a:srgbClr val="000000"/>
              </a:solidFill>
              <a:effectLst>
                <a:outerShdw blurRad="38100" dist="38100" dir="2700000" algn="tl">
                  <a:srgbClr val="FFFFFF"/>
                </a:outerShdw>
              </a:effectLst>
            </a:endParaRPr>
          </a:p>
          <a:p>
            <a:pPr eaLnBrk="1" hangingPunct="1">
              <a:buFont typeface="Wingdings" pitchFamily="2" charset="2"/>
              <a:buNone/>
              <a:defRPr/>
            </a:pPr>
            <a:r>
              <a:rPr lang="en-US" sz="2400" b="1">
                <a:solidFill>
                  <a:srgbClr val="000000"/>
                </a:solidFill>
                <a:effectLst>
                  <a:outerShdw blurRad="38100" dist="38100" dir="2700000" algn="tl">
                    <a:srgbClr val="FFFFFF"/>
                  </a:outerShdw>
                </a:effectLst>
              </a:rPr>
              <a:t>The best treatment for delirium is prevention!</a:t>
            </a:r>
          </a:p>
        </p:txBody>
      </p:sp>
      <p:sp>
        <p:nvSpPr>
          <p:cNvPr id="33798"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3799"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3800"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3801" name="Rectangle 10"/>
          <p:cNvSpPr>
            <a:spLocks noChangeArrowheads="1"/>
          </p:cNvSpPr>
          <p:nvPr/>
        </p:nvSpPr>
        <p:spPr bwMode="auto">
          <a:xfrm>
            <a:off x="4724400" y="3886200"/>
            <a:ext cx="3962400" cy="2209800"/>
          </a:xfrm>
          <a:prstGeom prst="rect">
            <a:avLst/>
          </a:prstGeom>
          <a:solidFill>
            <a:schemeClr val="tx1"/>
          </a:solidFill>
          <a:ln w="9525">
            <a:solidFill>
              <a:srgbClr val="000000"/>
            </a:solidFill>
            <a:miter lim="800000"/>
            <a:headEnd/>
            <a:tailEnd/>
          </a:ln>
        </p:spPr>
        <p:txBody>
          <a:bodyPr wrap="none" anchor="ctr"/>
          <a:lstStyle/>
          <a:p>
            <a:pPr algn="ctr"/>
            <a:r>
              <a:rPr lang="en-US" b="1">
                <a:solidFill>
                  <a:srgbClr val="000000"/>
                </a:solidFill>
              </a:rPr>
              <a:t>Risk Factors include:</a:t>
            </a:r>
          </a:p>
          <a:p>
            <a:pPr algn="ctr"/>
            <a:r>
              <a:rPr lang="en-US" b="1">
                <a:solidFill>
                  <a:srgbClr val="000000"/>
                </a:solidFill>
              </a:rPr>
              <a:t>Age &gt;65</a:t>
            </a:r>
          </a:p>
          <a:p>
            <a:pPr algn="ctr"/>
            <a:r>
              <a:rPr lang="en-US" b="1">
                <a:solidFill>
                  <a:srgbClr val="000000"/>
                </a:solidFill>
              </a:rPr>
              <a:t>Neurodegenerative disease </a:t>
            </a:r>
          </a:p>
          <a:p>
            <a:pPr algn="ctr"/>
            <a:endParaRPr lang="en-US" b="1">
              <a:solidFill>
                <a:srgbClr val="000000"/>
              </a:solidFill>
            </a:endParaRPr>
          </a:p>
          <a:p>
            <a:pPr algn="ctr"/>
            <a:endParaRPr lang="en-US" b="1">
              <a:solidFill>
                <a:srgbClr val="0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4"/>
          <p:cNvSpPr>
            <a:spLocks noGrp="1"/>
          </p:cNvSpPr>
          <p:nvPr>
            <p:ph type="dt" sz="quarter" idx="10"/>
          </p:nvPr>
        </p:nvSpPr>
        <p:spPr/>
        <p:txBody>
          <a:bodyPr/>
          <a:lstStyle/>
          <a:p>
            <a:pPr>
              <a:defRPr/>
            </a:pPr>
            <a:fld id="{EB3C3328-F7C8-4194-8031-4230DB011D5D}" type="datetime1">
              <a:rPr lang="en-US"/>
              <a:pPr>
                <a:defRPr/>
              </a:pPr>
              <a:t>5/7/2010</a:t>
            </a:fld>
            <a:endParaRPr lang="en-US"/>
          </a:p>
        </p:txBody>
      </p:sp>
      <p:sp>
        <p:nvSpPr>
          <p:cNvPr id="11" name="Slide Number Placeholder 6"/>
          <p:cNvSpPr>
            <a:spLocks noGrp="1"/>
          </p:cNvSpPr>
          <p:nvPr>
            <p:ph type="sldNum" sz="quarter" idx="12"/>
          </p:nvPr>
        </p:nvSpPr>
        <p:spPr/>
        <p:txBody>
          <a:bodyPr/>
          <a:lstStyle/>
          <a:p>
            <a:pPr>
              <a:defRPr/>
            </a:pPr>
            <a:fld id="{D16E45D7-4992-48FC-A647-C1D9AEDAEF7E}" type="slidenum">
              <a:rPr lang="en-US"/>
              <a:pPr>
                <a:defRPr/>
              </a:pPr>
              <a:t>19</a:t>
            </a:fld>
            <a:endParaRPr lang="en-US"/>
          </a:p>
        </p:txBody>
      </p:sp>
      <p:sp>
        <p:nvSpPr>
          <p:cNvPr id="14338"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Quiz one</a:t>
            </a:r>
          </a:p>
        </p:txBody>
      </p:sp>
      <p:sp>
        <p:nvSpPr>
          <p:cNvPr id="14344" name="Rectangle 8"/>
          <p:cNvSpPr>
            <a:spLocks noGrp="1" noChangeArrowheads="1"/>
          </p:cNvSpPr>
          <p:nvPr>
            <p:ph type="body" sz="half" idx="2"/>
          </p:nvPr>
        </p:nvSpPr>
        <p:spPr>
          <a:xfrm>
            <a:off x="2133600" y="1524000"/>
            <a:ext cx="4037013" cy="4497388"/>
          </a:xfrm>
          <a:solidFill>
            <a:srgbClr val="C0C0C0"/>
          </a:solidFill>
          <a:ln>
            <a:solidFill>
              <a:srgbClr val="000000"/>
            </a:solidFill>
          </a:ln>
        </p:spPr>
        <p:txBody>
          <a:bodyPr/>
          <a:lstStyle/>
          <a:p>
            <a:pPr algn="ctr" eaLnBrk="1" hangingPunct="1">
              <a:buFont typeface="Wingdings" pitchFamily="2" charset="2"/>
              <a:buNone/>
              <a:defRPr/>
            </a:pPr>
            <a:r>
              <a:rPr lang="en-US" smtClean="0">
                <a:solidFill>
                  <a:srgbClr val="000000"/>
                </a:solidFill>
                <a:effectLst>
                  <a:outerShdw blurRad="38100" dist="38100" dir="2700000" algn="tl">
                    <a:srgbClr val="FFFFFF"/>
                  </a:outerShdw>
                </a:effectLst>
              </a:rPr>
              <a:t>	</a:t>
            </a:r>
            <a:r>
              <a:rPr lang="en-US" sz="3200" smtClean="0">
                <a:solidFill>
                  <a:srgbClr val="000000"/>
                </a:solidFill>
                <a:effectLst>
                  <a:outerShdw blurRad="38100" dist="38100" dir="2700000" algn="tl">
                    <a:srgbClr val="FFFFFF"/>
                  </a:outerShdw>
                </a:effectLst>
              </a:rPr>
              <a:t>What is the best treatment for</a:t>
            </a:r>
            <a:r>
              <a:rPr lang="en-US" sz="3200" smtClean="0"/>
              <a:t> </a:t>
            </a:r>
            <a:r>
              <a:rPr lang="en-US" sz="3200" smtClean="0">
                <a:solidFill>
                  <a:srgbClr val="000000"/>
                </a:solidFill>
                <a:effectLst>
                  <a:outerShdw blurRad="38100" dist="38100" dir="2700000" algn="tl">
                    <a:srgbClr val="FFFFFF"/>
                  </a:outerShdw>
                </a:effectLst>
              </a:rPr>
              <a:t>delirium?</a:t>
            </a:r>
          </a:p>
        </p:txBody>
      </p:sp>
      <p:sp>
        <p:nvSpPr>
          <p:cNvPr id="14348" name="Rectangle 12"/>
          <p:cNvSpPr>
            <a:spLocks noChangeArrowheads="1"/>
          </p:cNvSpPr>
          <p:nvPr/>
        </p:nvSpPr>
        <p:spPr bwMode="auto">
          <a:xfrm>
            <a:off x="2667000" y="5181600"/>
            <a:ext cx="3124200" cy="381000"/>
          </a:xfrm>
          <a:prstGeom prst="rect">
            <a:avLst/>
          </a:prstGeom>
          <a:solidFill>
            <a:schemeClr val="tx1"/>
          </a:solidFill>
          <a:ln w="9525">
            <a:solidFill>
              <a:srgbClr val="000000"/>
            </a:solidFill>
            <a:miter lim="800000"/>
            <a:headEnd/>
            <a:tailEnd/>
          </a:ln>
        </p:spPr>
        <p:txBody>
          <a:bodyPr wrap="none" anchor="ctr"/>
          <a:lstStyle/>
          <a:p>
            <a:pPr algn="ctr" eaLnBrk="0" hangingPunct="0"/>
            <a:r>
              <a:rPr lang="en-US">
                <a:solidFill>
                  <a:srgbClr val="000000"/>
                </a:solidFill>
              </a:rPr>
              <a:t>Yes, prevention!</a:t>
            </a:r>
          </a:p>
        </p:txBody>
      </p:sp>
      <p:sp>
        <p:nvSpPr>
          <p:cNvPr id="34822"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4823"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4824"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4830" name="AutoShape 14"/>
          <p:cNvSpPr>
            <a:spLocks noChangeArrowheads="1"/>
          </p:cNvSpPr>
          <p:nvPr/>
        </p:nvSpPr>
        <p:spPr bwMode="auto">
          <a:xfrm>
            <a:off x="2667000" y="3048000"/>
            <a:ext cx="3124200" cy="6858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Medications</a:t>
            </a:r>
          </a:p>
        </p:txBody>
      </p:sp>
      <p:sp>
        <p:nvSpPr>
          <p:cNvPr id="34832" name="AutoShape 16"/>
          <p:cNvSpPr>
            <a:spLocks noChangeArrowheads="1"/>
          </p:cNvSpPr>
          <p:nvPr/>
        </p:nvSpPr>
        <p:spPr bwMode="auto">
          <a:xfrm>
            <a:off x="2667000" y="4419600"/>
            <a:ext cx="3124200" cy="6858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Prevention</a:t>
            </a:r>
          </a:p>
        </p:txBody>
      </p:sp>
      <p:sp>
        <p:nvSpPr>
          <p:cNvPr id="2" name="Rectangle 12"/>
          <p:cNvSpPr>
            <a:spLocks noChangeArrowheads="1"/>
          </p:cNvSpPr>
          <p:nvPr/>
        </p:nvSpPr>
        <p:spPr bwMode="auto">
          <a:xfrm>
            <a:off x="2667000" y="3810000"/>
            <a:ext cx="3124200" cy="533400"/>
          </a:xfrm>
          <a:prstGeom prst="rect">
            <a:avLst/>
          </a:prstGeom>
          <a:solidFill>
            <a:schemeClr val="tx1"/>
          </a:solidFill>
          <a:ln w="9525">
            <a:solidFill>
              <a:srgbClr val="000000"/>
            </a:solidFill>
            <a:miter lim="800000"/>
            <a:headEnd/>
            <a:tailEnd/>
          </a:ln>
        </p:spPr>
        <p:txBody>
          <a:bodyPr wrap="none" anchor="ctr"/>
          <a:lstStyle/>
          <a:p>
            <a:pPr algn="ctr" eaLnBrk="0" hangingPunct="0"/>
            <a:r>
              <a:rPr lang="en-US">
                <a:solidFill>
                  <a:srgbClr val="000000"/>
                </a:solidFill>
              </a:rPr>
              <a:t>No, it is suggested to </a:t>
            </a:r>
          </a:p>
          <a:p>
            <a:pPr algn="ctr" eaLnBrk="0" hangingPunct="0"/>
            <a:r>
              <a:rPr lang="en-US">
                <a:solidFill>
                  <a:srgbClr val="000000"/>
                </a:solidFill>
              </a:rPr>
              <a:t>avoid medications</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4830"/>
                    </p:tgtEl>
                  </p:cond>
                </p:stCondLst>
                <p:endSync evt="end" delay="0">
                  <p:rtn val="all"/>
                </p:endSync>
                <p:childTnLst>
                  <p:par>
                    <p:cTn id="3" fill="hold">
                      <p:stCondLst>
                        <p:cond delay="0"/>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nextCondLst>
                <p:cond evt="onClick" delay="0">
                  <p:tgtEl>
                    <p:spTgt spid="34830"/>
                  </p:tgtEl>
                </p:cond>
              </p:nextCondLst>
            </p:seq>
            <p:seq concurrent="1" nextAc="seek">
              <p:cTn id="8" restart="whenNotActive" fill="hold" evtFilter="cancelBubble" nodeType="interactiveSeq">
                <p:stCondLst>
                  <p:cond evt="onClick" delay="0">
                    <p:tgtEl>
                      <p:spTgt spid="34832"/>
                    </p:tgtEl>
                  </p:cond>
                </p:stCondLst>
                <p:endSync evt="end" delay="0">
                  <p:rtn val="all"/>
                </p:endSync>
                <p:childTnLst>
                  <p:par>
                    <p:cTn id="9" fill="hold">
                      <p:stCondLst>
                        <p:cond delay="0"/>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4348"/>
                                        </p:tgtEl>
                                        <p:attrNameLst>
                                          <p:attrName>style.visibility</p:attrName>
                                        </p:attrNameLst>
                                      </p:cBhvr>
                                      <p:to>
                                        <p:strVal val="visible"/>
                                      </p:to>
                                    </p:set>
                                    <p:animEffect transition="in" filter="box(in)">
                                      <p:cBhvr>
                                        <p:cTn id="13" dur="500"/>
                                        <p:tgtEl>
                                          <p:spTgt spid="14348"/>
                                        </p:tgtEl>
                                      </p:cBhvr>
                                    </p:animEffect>
                                  </p:childTnLst>
                                </p:cTn>
                              </p:par>
                            </p:childTnLst>
                          </p:cTn>
                        </p:par>
                      </p:childTnLst>
                    </p:cTn>
                  </p:par>
                </p:childTnLst>
              </p:cTn>
              <p:nextCondLst>
                <p:cond evt="onClick" delay="0">
                  <p:tgtEl>
                    <p:spTgt spid="34832"/>
                  </p:tgtEl>
                </p:cond>
              </p:nextCondLst>
            </p:seq>
          </p:childTnLst>
        </p:cTn>
      </p:par>
    </p:tnLst>
    <p:bldLst>
      <p:bldP spid="14348"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Instructions</a:t>
            </a:r>
            <a:endParaRPr lang="en-US" dirty="0"/>
          </a:p>
        </p:txBody>
      </p:sp>
      <p:sp>
        <p:nvSpPr>
          <p:cNvPr id="4" name="Date Placeholder 3"/>
          <p:cNvSpPr>
            <a:spLocks noGrp="1"/>
          </p:cNvSpPr>
          <p:nvPr>
            <p:ph type="dt" sz="quarter" idx="10"/>
          </p:nvPr>
        </p:nvSpPr>
        <p:spPr/>
        <p:txBody>
          <a:bodyPr/>
          <a:lstStyle/>
          <a:p>
            <a:pPr>
              <a:defRPr/>
            </a:pPr>
            <a:fld id="{66642B06-F686-4884-9F78-FBEE443D82BB}" type="datetime1">
              <a:rPr lang="en-US" smtClean="0"/>
              <a:pPr>
                <a:defRPr/>
              </a:pPr>
              <a:t>5/7/2010</a:t>
            </a:fld>
            <a:endParaRPr lang="en-US"/>
          </a:p>
        </p:txBody>
      </p:sp>
      <p:sp>
        <p:nvSpPr>
          <p:cNvPr id="5" name="Slide Number Placeholder 4"/>
          <p:cNvSpPr>
            <a:spLocks noGrp="1"/>
          </p:cNvSpPr>
          <p:nvPr>
            <p:ph type="sldNum" sz="quarter" idx="12"/>
          </p:nvPr>
        </p:nvSpPr>
        <p:spPr/>
        <p:txBody>
          <a:bodyPr/>
          <a:lstStyle/>
          <a:p>
            <a:pPr>
              <a:defRPr/>
            </a:pPr>
            <a:fld id="{94B978B0-6563-42D4-8145-AEA1EC9DFC32}" type="slidenum">
              <a:rPr lang="en-US" smtClean="0"/>
              <a:pPr>
                <a:defRPr/>
              </a:pPr>
              <a:t>2</a:t>
            </a:fld>
            <a:endParaRPr lang="en-US"/>
          </a:p>
        </p:txBody>
      </p:sp>
      <p:sp>
        <p:nvSpPr>
          <p:cNvPr id="17412" name="TextBox 5"/>
          <p:cNvSpPr txBox="1">
            <a:spLocks noChangeArrowheads="1"/>
          </p:cNvSpPr>
          <p:nvPr/>
        </p:nvSpPr>
        <p:spPr bwMode="auto">
          <a:xfrm>
            <a:off x="1371600" y="1447800"/>
            <a:ext cx="6781800" cy="3387725"/>
          </a:xfrm>
          <a:prstGeom prst="rect">
            <a:avLst/>
          </a:prstGeom>
          <a:noFill/>
          <a:ln w="9525">
            <a:noFill/>
            <a:miter lim="800000"/>
            <a:headEnd/>
            <a:tailEnd/>
          </a:ln>
        </p:spPr>
        <p:txBody>
          <a:bodyPr>
            <a:spAutoFit/>
          </a:bodyPr>
          <a:lstStyle/>
          <a:p>
            <a:r>
              <a:rPr lang="en-US">
                <a:solidFill>
                  <a:srgbClr val="F1F1F4"/>
                </a:solidFill>
              </a:rPr>
              <a:t>Use the purple navigation buttons at the bottom of the screen to move through the tutorial.</a:t>
            </a:r>
          </a:p>
          <a:p>
            <a:endParaRPr lang="en-US">
              <a:solidFill>
                <a:srgbClr val="F1F1F4"/>
              </a:solidFill>
            </a:endParaRPr>
          </a:p>
          <a:p>
            <a:r>
              <a:rPr lang="en-US">
                <a:solidFill>
                  <a:srgbClr val="F1F1F4"/>
                </a:solidFill>
              </a:rPr>
              <a:t>              This button will go to the previous slide</a:t>
            </a:r>
          </a:p>
          <a:p>
            <a:endParaRPr lang="en-US">
              <a:solidFill>
                <a:srgbClr val="F1F1F4"/>
              </a:solidFill>
            </a:endParaRPr>
          </a:p>
          <a:p>
            <a:r>
              <a:rPr lang="en-US">
                <a:solidFill>
                  <a:srgbClr val="F1F1F4"/>
                </a:solidFill>
              </a:rPr>
              <a:t>                This button will take you to the table of contents</a:t>
            </a:r>
          </a:p>
          <a:p>
            <a:endParaRPr lang="en-US">
              <a:solidFill>
                <a:srgbClr val="F1F1F4"/>
              </a:solidFill>
            </a:endParaRPr>
          </a:p>
          <a:p>
            <a:r>
              <a:rPr lang="en-US">
                <a:solidFill>
                  <a:srgbClr val="F1F1F4"/>
                </a:solidFill>
              </a:rPr>
              <a:t>                 This button will move you to the next slide        </a:t>
            </a:r>
          </a:p>
          <a:p>
            <a:endParaRPr lang="en-US">
              <a:solidFill>
                <a:srgbClr val="F1F1F4"/>
              </a:solidFill>
            </a:endParaRPr>
          </a:p>
          <a:p>
            <a:endParaRPr lang="en-US">
              <a:solidFill>
                <a:srgbClr val="F1F1F4"/>
              </a:solidFill>
            </a:endParaRPr>
          </a:p>
          <a:p>
            <a:r>
              <a:rPr lang="en-US">
                <a:solidFill>
                  <a:srgbClr val="F1F1F4"/>
                </a:solidFill>
              </a:rPr>
              <a:t>Click on any link on the table of contents to be directed to that section of the tutorial </a:t>
            </a:r>
          </a:p>
        </p:txBody>
      </p:sp>
      <p:sp>
        <p:nvSpPr>
          <p:cNvPr id="17413" name="AutoShape 4">
            <a:hlinkClick r:id="" action="ppaction://hlinkshowjump?jump=previousslide" highlightClick="1"/>
          </p:cNvPr>
          <p:cNvSpPr>
            <a:spLocks noChangeArrowheads="1"/>
          </p:cNvSpPr>
          <p:nvPr/>
        </p:nvSpPr>
        <p:spPr bwMode="auto">
          <a:xfrm>
            <a:off x="1524000" y="21336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17414"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17415"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17416" name="AutoShape 5">
            <a:hlinkClick r:id="rId2" action="ppaction://hlinksldjump" highlightClick="1"/>
          </p:cNvPr>
          <p:cNvSpPr>
            <a:spLocks noChangeArrowheads="1"/>
          </p:cNvSpPr>
          <p:nvPr/>
        </p:nvSpPr>
        <p:spPr bwMode="auto">
          <a:xfrm>
            <a:off x="1524000" y="2743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17417"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17418" name="AutoShape 6">
            <a:hlinkClick r:id="" action="ppaction://hlinkshowjump?jump=nextslide" highlightClick="1"/>
          </p:cNvPr>
          <p:cNvSpPr>
            <a:spLocks noChangeArrowheads="1"/>
          </p:cNvSpPr>
          <p:nvPr/>
        </p:nvSpPr>
        <p:spPr bwMode="auto">
          <a:xfrm>
            <a:off x="1524000" y="33528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p:cNvSpPr>
            <a:spLocks noGrp="1"/>
          </p:cNvSpPr>
          <p:nvPr>
            <p:ph type="dt" sz="quarter" idx="10"/>
          </p:nvPr>
        </p:nvSpPr>
        <p:spPr/>
        <p:txBody>
          <a:bodyPr/>
          <a:lstStyle/>
          <a:p>
            <a:pPr>
              <a:defRPr/>
            </a:pPr>
            <a:fld id="{48FDD937-DC89-410B-836F-CD131D1FED23}" type="datetime1">
              <a:rPr lang="en-US"/>
              <a:pPr>
                <a:defRPr/>
              </a:pPr>
              <a:t>5/7/2010</a:t>
            </a:fld>
            <a:endParaRPr lang="en-US"/>
          </a:p>
        </p:txBody>
      </p:sp>
      <p:sp>
        <p:nvSpPr>
          <p:cNvPr id="8" name="Slide Number Placeholder 6"/>
          <p:cNvSpPr>
            <a:spLocks noGrp="1"/>
          </p:cNvSpPr>
          <p:nvPr>
            <p:ph type="sldNum" sz="quarter" idx="12"/>
          </p:nvPr>
        </p:nvSpPr>
        <p:spPr/>
        <p:txBody>
          <a:bodyPr/>
          <a:lstStyle/>
          <a:p>
            <a:pPr>
              <a:defRPr/>
            </a:pPr>
            <a:fld id="{4D6ED52C-CBD9-48A8-B0D3-26D4E9E17D1E}" type="slidenum">
              <a:rPr lang="en-US"/>
              <a:pPr>
                <a:defRPr/>
              </a:pPr>
              <a:t>20</a:t>
            </a:fld>
            <a:endParaRPr lang="en-US"/>
          </a:p>
        </p:txBody>
      </p:sp>
      <p:sp>
        <p:nvSpPr>
          <p:cNvPr id="62471" name="Rectangle 7"/>
          <p:cNvSpPr>
            <a:spLocks noGrp="1" noChangeArrowheads="1"/>
          </p:cNvSpPr>
          <p:nvPr>
            <p:ph type="title"/>
          </p:nvPr>
        </p:nvSpPr>
        <p:spPr>
          <a:solidFill>
            <a:srgbClr val="993366"/>
          </a:solidFill>
          <a:ln>
            <a:solidFill>
              <a:srgbClr val="000000"/>
            </a:solidFill>
          </a:ln>
        </p:spPr>
        <p:txBody>
          <a:bodyPr/>
          <a:lstStyle/>
          <a:p>
            <a:pPr eaLnBrk="1" hangingPunct="1">
              <a:defRPr/>
            </a:pPr>
            <a:r>
              <a:rPr lang="en-US" dirty="0"/>
              <a:t>Pathophysiology of delirium</a:t>
            </a:r>
          </a:p>
        </p:txBody>
      </p:sp>
      <p:sp>
        <p:nvSpPr>
          <p:cNvPr id="62472" name="Rectangle 8"/>
          <p:cNvSpPr>
            <a:spLocks noGrp="1" noChangeArrowheads="1"/>
          </p:cNvSpPr>
          <p:nvPr>
            <p:ph type="body" sz="half" idx="1"/>
          </p:nvPr>
        </p:nvSpPr>
        <p:spPr>
          <a:xfrm>
            <a:off x="455613" y="1598613"/>
            <a:ext cx="3278187" cy="3506787"/>
          </a:xfrm>
          <a:solidFill>
            <a:schemeClr val="tx1"/>
          </a:solidFill>
          <a:ln>
            <a:solidFill>
              <a:srgbClr val="000000"/>
            </a:solidFill>
          </a:ln>
        </p:spPr>
        <p:txBody>
          <a:bodyPr/>
          <a:lstStyle/>
          <a:p>
            <a:pPr eaLnBrk="1" hangingPunct="1">
              <a:lnSpc>
                <a:spcPct val="90000"/>
              </a:lnSpc>
              <a:buClr>
                <a:srgbClr val="4B4B6E"/>
              </a:buClr>
              <a:buFont typeface="Wingdings" pitchFamily="2" charset="2"/>
              <a:buNone/>
              <a:defRPr/>
            </a:pPr>
            <a:r>
              <a:rPr lang="en-US" sz="2800" u="sng" smtClean="0">
                <a:solidFill>
                  <a:srgbClr val="000000"/>
                </a:solidFill>
                <a:effectLst>
                  <a:outerShdw blurRad="38100" dist="38100" dir="2700000" algn="tl">
                    <a:srgbClr val="FFFFFF"/>
                  </a:outerShdw>
                </a:effectLst>
              </a:rPr>
              <a:t>Theories of the causes of delirium</a:t>
            </a:r>
            <a:endParaRPr lang="en-US" sz="2800" smtClean="0">
              <a:solidFill>
                <a:srgbClr val="000000"/>
              </a:solidFill>
              <a:effectLst>
                <a:outerShdw blurRad="38100" dist="38100" dir="2700000" algn="tl">
                  <a:srgbClr val="FFFFFF"/>
                </a:outerShdw>
              </a:effectLst>
            </a:endParaRPr>
          </a:p>
          <a:p>
            <a:pPr eaLnBrk="1" hangingPunct="1">
              <a:lnSpc>
                <a:spcPct val="90000"/>
              </a:lnSpc>
              <a:buClr>
                <a:srgbClr val="4B4B6E"/>
              </a:buClr>
              <a:defRPr/>
            </a:pPr>
            <a:r>
              <a:rPr lang="en-US" sz="2800" smtClean="0">
                <a:solidFill>
                  <a:srgbClr val="000000"/>
                </a:solidFill>
                <a:effectLst>
                  <a:outerShdw blurRad="38100" dist="38100" dir="2700000" algn="tl">
                    <a:srgbClr val="FFFFFF"/>
                  </a:outerShdw>
                </a:effectLst>
              </a:rPr>
              <a:t>Acetylcholine deficiency</a:t>
            </a:r>
          </a:p>
          <a:p>
            <a:pPr eaLnBrk="1" hangingPunct="1">
              <a:lnSpc>
                <a:spcPct val="90000"/>
              </a:lnSpc>
              <a:buClr>
                <a:srgbClr val="4B4B6E"/>
              </a:buClr>
              <a:defRPr/>
            </a:pPr>
            <a:r>
              <a:rPr lang="en-US" sz="2800" smtClean="0">
                <a:solidFill>
                  <a:srgbClr val="000000"/>
                </a:solidFill>
                <a:effectLst>
                  <a:outerShdw blurRad="38100" dist="38100" dir="2700000" algn="tl">
                    <a:srgbClr val="FFFFFF"/>
                  </a:outerShdw>
                </a:effectLst>
              </a:rPr>
              <a:t>Alterations in pro-inflammatory markers</a:t>
            </a:r>
          </a:p>
          <a:p>
            <a:pPr eaLnBrk="1" hangingPunct="1">
              <a:lnSpc>
                <a:spcPct val="90000"/>
              </a:lnSpc>
              <a:buClr>
                <a:srgbClr val="4B4B6E"/>
              </a:buClr>
              <a:buFont typeface="Wingdings" pitchFamily="2" charset="2"/>
              <a:buNone/>
              <a:defRPr/>
            </a:pPr>
            <a:endParaRPr lang="en-US" sz="2800" smtClean="0"/>
          </a:p>
        </p:txBody>
      </p:sp>
      <p:pic>
        <p:nvPicPr>
          <p:cNvPr id="35845" name="Picture 6" descr="Delirium in elderly adults: diagnosis, prevention and treatment"/>
          <p:cNvPicPr>
            <a:picLocks noGrp="1" noChangeAspect="1" noChangeArrowheads="1"/>
          </p:cNvPicPr>
          <p:nvPr>
            <p:ph sz="half" idx="2"/>
          </p:nvPr>
        </p:nvPicPr>
        <p:blipFill>
          <a:blip r:embed="rId2"/>
          <a:srcRect/>
          <a:stretch>
            <a:fillRect/>
          </a:stretch>
        </p:blipFill>
        <p:spPr>
          <a:xfrm>
            <a:off x="3810000" y="1981200"/>
            <a:ext cx="5184775" cy="3897313"/>
          </a:xfrm>
        </p:spPr>
      </p:pic>
      <p:sp>
        <p:nvSpPr>
          <p:cNvPr id="35846" name="Text Box 9"/>
          <p:cNvSpPr txBox="1">
            <a:spLocks noChangeArrowheads="1"/>
          </p:cNvSpPr>
          <p:nvPr/>
        </p:nvSpPr>
        <p:spPr bwMode="auto">
          <a:xfrm>
            <a:off x="4495800" y="5867400"/>
            <a:ext cx="3886200" cy="457200"/>
          </a:xfrm>
          <a:prstGeom prst="rect">
            <a:avLst/>
          </a:prstGeom>
          <a:noFill/>
          <a:ln w="9525">
            <a:noFill/>
            <a:miter lim="800000"/>
            <a:headEnd/>
            <a:tailEnd/>
          </a:ln>
        </p:spPr>
        <p:txBody>
          <a:bodyPr>
            <a:spAutoFit/>
          </a:bodyPr>
          <a:lstStyle/>
          <a:p>
            <a:pPr eaLnBrk="0" hangingPunct="0">
              <a:spcBef>
                <a:spcPct val="50000"/>
              </a:spcBef>
            </a:pPr>
            <a:r>
              <a:rPr lang="en-US" sz="1200"/>
              <a:t>Permission to use image granted by Nature Reviews Neurology</a:t>
            </a:r>
          </a:p>
        </p:txBody>
      </p:sp>
      <p:sp>
        <p:nvSpPr>
          <p:cNvPr id="35847"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5848" name="AutoShape 5">
            <a:hlinkClick r:id="rId3"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5849"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FB7FE869-D6B4-4874-A04A-62B908F680AE}"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BFD0F91F-D23C-458B-9634-8866A498704D}" type="slidenum">
              <a:rPr lang="en-US"/>
              <a:pPr>
                <a:defRPr/>
              </a:pPr>
              <a:t>21</a:t>
            </a:fld>
            <a:endParaRPr lang="en-US"/>
          </a:p>
        </p:txBody>
      </p:sp>
      <p:sp>
        <p:nvSpPr>
          <p:cNvPr id="11266"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sz="4000" dirty="0"/>
              <a:t>Pathophysiology of delirium</a:t>
            </a:r>
          </a:p>
        </p:txBody>
      </p:sp>
      <p:sp>
        <p:nvSpPr>
          <p:cNvPr id="11267" name="Rectangle 3"/>
          <p:cNvSpPr>
            <a:spLocks noGrp="1" noChangeArrowheads="1"/>
          </p:cNvSpPr>
          <p:nvPr>
            <p:ph type="body" idx="1"/>
          </p:nvPr>
        </p:nvSpPr>
        <p:spPr>
          <a:solidFill>
            <a:schemeClr val="tx1"/>
          </a:solidFill>
          <a:ln>
            <a:solidFill>
              <a:srgbClr val="000000"/>
            </a:solidFill>
          </a:ln>
        </p:spPr>
        <p:txBody>
          <a:bodyPr/>
          <a:lstStyle/>
          <a:p>
            <a:pPr eaLnBrk="1" hangingPunct="1">
              <a:buFontTx/>
              <a:buNone/>
              <a:defRPr/>
            </a:pPr>
            <a:r>
              <a:rPr lang="en-US" u="sng" smtClean="0">
                <a:solidFill>
                  <a:srgbClr val="000000"/>
                </a:solidFill>
                <a:effectLst>
                  <a:outerShdw blurRad="38100" dist="38100" dir="2700000" algn="tl">
                    <a:srgbClr val="FFFFFF"/>
                  </a:outerShdw>
                </a:effectLst>
              </a:rPr>
              <a:t>The exact pathophysiology is unknown</a:t>
            </a:r>
          </a:p>
          <a:p>
            <a:pPr eaLnBrk="1" hangingPunct="1">
              <a:buFontTx/>
              <a:buNone/>
              <a:defRPr/>
            </a:pPr>
            <a:r>
              <a:rPr lang="en-US" sz="2000" smtClean="0">
                <a:solidFill>
                  <a:srgbClr val="000000"/>
                </a:solidFill>
                <a:effectLst>
                  <a:outerShdw blurRad="38100" dist="38100" dir="2700000" algn="tl">
                    <a:srgbClr val="FFFFFF"/>
                  </a:outerShdw>
                </a:effectLst>
              </a:rPr>
              <a:t>Theories: 1. Acetylcholine deficiency</a:t>
            </a:r>
          </a:p>
          <a:p>
            <a:pPr eaLnBrk="1" hangingPunct="1">
              <a:buFontTx/>
              <a:buNone/>
              <a:defRPr/>
            </a:pPr>
            <a:r>
              <a:rPr lang="en-US" sz="2000" smtClean="0">
                <a:solidFill>
                  <a:srgbClr val="000000"/>
                </a:solidFill>
                <a:effectLst>
                  <a:outerShdw blurRad="38100" dist="38100" dir="2700000" algn="tl">
                    <a:srgbClr val="FFFFFF"/>
                  </a:outerShdw>
                </a:effectLst>
              </a:rPr>
              <a:t>		   2.Increase in pro-inflammatory markers circulating</a:t>
            </a:r>
          </a:p>
          <a:p>
            <a:pPr eaLnBrk="1" hangingPunct="1">
              <a:buFontTx/>
              <a:buNone/>
              <a:defRPr/>
            </a:pPr>
            <a:r>
              <a:rPr lang="en-US" sz="2000" smtClean="0">
                <a:solidFill>
                  <a:srgbClr val="000000"/>
                </a:solidFill>
                <a:effectLst>
                  <a:outerShdw blurRad="38100" dist="38100" dir="2700000" algn="tl">
                    <a:srgbClr val="FFFFFF"/>
                  </a:outerShdw>
                </a:effectLst>
              </a:rPr>
              <a:t>		     (Both are related to stress/inflammation and aging.) </a:t>
            </a:r>
          </a:p>
          <a:p>
            <a:pPr eaLnBrk="1" hangingPunct="1">
              <a:buFontTx/>
              <a:buNone/>
              <a:defRPr/>
            </a:pPr>
            <a:endParaRPr lang="en-US" sz="2000" smtClean="0">
              <a:solidFill>
                <a:srgbClr val="000000"/>
              </a:solidFill>
              <a:effectLst>
                <a:outerShdw blurRad="38100" dist="38100" dir="2700000" algn="tl">
                  <a:srgbClr val="FFFFFF"/>
                </a:outerShdw>
              </a:effectLst>
            </a:endParaRPr>
          </a:p>
          <a:p>
            <a:pPr eaLnBrk="1" hangingPunct="1">
              <a:buClr>
                <a:srgbClr val="4B4B6E"/>
              </a:buClr>
              <a:buFontTx/>
              <a:buChar char="•"/>
              <a:defRPr/>
            </a:pPr>
            <a:r>
              <a:rPr lang="en-US" sz="2000" smtClean="0">
                <a:solidFill>
                  <a:srgbClr val="000000"/>
                </a:solidFill>
                <a:effectLst>
                  <a:outerShdw blurRad="38100" dist="38100" dir="2700000" algn="tl">
                    <a:srgbClr val="FFFFFF"/>
                  </a:outerShdw>
                </a:effectLst>
              </a:rPr>
              <a:t>Acetylcholine (ACH)- regulation of mood, attention, memory, motor 			activity</a:t>
            </a:r>
          </a:p>
          <a:p>
            <a:pPr lvl="1" eaLnBrk="1" hangingPunct="1">
              <a:buClr>
                <a:srgbClr val="4B4B6E"/>
              </a:buClr>
              <a:defRPr/>
            </a:pPr>
            <a:r>
              <a:rPr lang="en-US" sz="1800" smtClean="0">
                <a:solidFill>
                  <a:srgbClr val="000000"/>
                </a:solidFill>
                <a:effectLst>
                  <a:outerShdw blurRad="38100" dist="38100" dir="2700000" algn="tl">
                    <a:srgbClr val="FFFFFF"/>
                  </a:outerShdw>
                </a:effectLst>
              </a:rPr>
              <a:t>	Age dependent decrease of ACH neurotransmission. (Reduced 	cholinergic reserve)</a:t>
            </a:r>
          </a:p>
          <a:p>
            <a:pPr lvl="1" eaLnBrk="1" hangingPunct="1">
              <a:buClr>
                <a:srgbClr val="4B4B6E"/>
              </a:buClr>
              <a:defRPr/>
            </a:pPr>
            <a:r>
              <a:rPr lang="en-US" sz="1800" smtClean="0">
                <a:solidFill>
                  <a:srgbClr val="000000"/>
                </a:solidFill>
                <a:effectLst>
                  <a:outerShdw blurRad="38100" dist="38100" dir="2700000" algn="tl">
                    <a:srgbClr val="FFFFFF"/>
                  </a:outerShdw>
                </a:effectLst>
              </a:rPr>
              <a:t>	Inflammation/Stress induced ACH-neurotransmission impairment 	(explains post-op delirium)</a:t>
            </a:r>
          </a:p>
          <a:p>
            <a:pPr eaLnBrk="1" hangingPunct="1">
              <a:buFontTx/>
              <a:buNone/>
              <a:defRPr/>
            </a:pPr>
            <a:endParaRPr lang="en-US" sz="2000" smtClean="0">
              <a:solidFill>
                <a:srgbClr val="000000"/>
              </a:solidFill>
              <a:effectLst>
                <a:outerShdw blurRad="38100" dist="38100" dir="2700000" algn="tl">
                  <a:srgbClr val="FFFFFF"/>
                </a:outerShdw>
              </a:effectLst>
            </a:endParaRPr>
          </a:p>
        </p:txBody>
      </p:sp>
      <p:sp>
        <p:nvSpPr>
          <p:cNvPr id="36869"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6870"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6871"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r>
              <a:rPr lang="en-US" sz="2800" smtClean="0">
                <a:effectLst/>
              </a:rPr>
              <a:t>Pathophysiology- Aging</a:t>
            </a:r>
            <a:r>
              <a:rPr lang="en-US" sz="4000" smtClean="0">
                <a:effectLst/>
              </a:rPr>
              <a:t> </a:t>
            </a:r>
            <a:br>
              <a:rPr lang="en-US" sz="4000" smtClean="0">
                <a:effectLst/>
              </a:rPr>
            </a:br>
            <a:r>
              <a:rPr lang="en-US" sz="2400" smtClean="0">
                <a:effectLst/>
              </a:rPr>
              <a:t>(Click to proceed)</a:t>
            </a:r>
          </a:p>
        </p:txBody>
      </p:sp>
      <p:sp>
        <p:nvSpPr>
          <p:cNvPr id="64521" name="Rectangle 9"/>
          <p:cNvSpPr>
            <a:spLocks noChangeArrowheads="1"/>
          </p:cNvSpPr>
          <p:nvPr/>
        </p:nvSpPr>
        <p:spPr bwMode="auto">
          <a:xfrm>
            <a:off x="2362200" y="1371600"/>
            <a:ext cx="4114800" cy="1143000"/>
          </a:xfrm>
          <a:prstGeom prst="rect">
            <a:avLst/>
          </a:prstGeom>
          <a:solidFill>
            <a:srgbClr val="993366"/>
          </a:solidFill>
          <a:ln w="9525">
            <a:solidFill>
              <a:schemeClr val="tx1"/>
            </a:solidFill>
            <a:miter lim="800000"/>
            <a:headEnd/>
            <a:tailEnd/>
          </a:ln>
        </p:spPr>
        <p:txBody>
          <a:bodyPr wrap="none" anchor="ctr"/>
          <a:lstStyle/>
          <a:p>
            <a:pPr algn="ctr"/>
            <a:r>
              <a:rPr lang="en-US"/>
              <a:t>-Age-associated decline </a:t>
            </a:r>
          </a:p>
          <a:p>
            <a:pPr algn="ctr"/>
            <a:r>
              <a:rPr lang="en-US"/>
              <a:t>in acetylcholine</a:t>
            </a:r>
          </a:p>
          <a:p>
            <a:pPr algn="ctr"/>
            <a:r>
              <a:rPr lang="en-US"/>
              <a:t>- Loss of cholinergic cell bodies </a:t>
            </a:r>
          </a:p>
        </p:txBody>
      </p:sp>
      <p:sp>
        <p:nvSpPr>
          <p:cNvPr id="64523" name="Rectangle 11"/>
          <p:cNvSpPr>
            <a:spLocks noChangeArrowheads="1"/>
          </p:cNvSpPr>
          <p:nvPr/>
        </p:nvSpPr>
        <p:spPr bwMode="auto">
          <a:xfrm>
            <a:off x="2362200" y="2895600"/>
            <a:ext cx="4114800" cy="1371600"/>
          </a:xfrm>
          <a:prstGeom prst="rect">
            <a:avLst/>
          </a:prstGeom>
          <a:solidFill>
            <a:srgbClr val="993366"/>
          </a:solidFill>
          <a:ln w="9525">
            <a:solidFill>
              <a:schemeClr val="tx1"/>
            </a:solidFill>
            <a:miter lim="800000"/>
            <a:headEnd/>
            <a:tailEnd/>
          </a:ln>
        </p:spPr>
        <p:txBody>
          <a:bodyPr wrap="none" anchor="ctr"/>
          <a:lstStyle/>
          <a:p>
            <a:pPr algn="ctr"/>
            <a:r>
              <a:rPr lang="en-US"/>
              <a:t>-Efficiency of proteins for the production</a:t>
            </a:r>
          </a:p>
          <a:p>
            <a:pPr algn="ctr"/>
            <a:r>
              <a:rPr lang="en-US"/>
              <a:t> of acetylcholine decreases</a:t>
            </a:r>
          </a:p>
          <a:p>
            <a:pPr algn="ctr"/>
            <a:r>
              <a:rPr lang="en-US"/>
              <a:t>-Number of acetylcholine receptors </a:t>
            </a:r>
          </a:p>
          <a:p>
            <a:pPr algn="ctr"/>
            <a:r>
              <a:rPr lang="en-US"/>
              <a:t>decreases </a:t>
            </a:r>
          </a:p>
        </p:txBody>
      </p:sp>
      <p:sp>
        <p:nvSpPr>
          <p:cNvPr id="64524" name="Rectangle 12"/>
          <p:cNvSpPr>
            <a:spLocks noChangeArrowheads="1"/>
          </p:cNvSpPr>
          <p:nvPr/>
        </p:nvSpPr>
        <p:spPr bwMode="auto">
          <a:xfrm>
            <a:off x="2362200" y="4648200"/>
            <a:ext cx="4114800" cy="1600200"/>
          </a:xfrm>
          <a:prstGeom prst="rect">
            <a:avLst/>
          </a:prstGeom>
          <a:solidFill>
            <a:srgbClr val="993366"/>
          </a:solidFill>
          <a:ln w="9525">
            <a:solidFill>
              <a:schemeClr val="tx1"/>
            </a:solidFill>
            <a:miter lim="800000"/>
            <a:headEnd/>
            <a:tailEnd/>
          </a:ln>
        </p:spPr>
        <p:txBody>
          <a:bodyPr wrap="none" anchor="ctr"/>
          <a:lstStyle/>
          <a:p>
            <a:pPr algn="ctr"/>
            <a:r>
              <a:rPr lang="en-US"/>
              <a:t>-Reduced cholinergic reserve</a:t>
            </a:r>
          </a:p>
          <a:p>
            <a:pPr algn="ctr"/>
            <a:r>
              <a:rPr lang="en-US"/>
              <a:t>-Acetylcholine deficiency is </a:t>
            </a:r>
          </a:p>
          <a:p>
            <a:pPr algn="ctr"/>
            <a:r>
              <a:rPr lang="en-US"/>
              <a:t>linked  to cognitive decline and </a:t>
            </a:r>
          </a:p>
          <a:p>
            <a:pPr algn="ctr"/>
            <a:r>
              <a:rPr lang="en-US"/>
              <a:t>delirium. </a:t>
            </a:r>
          </a:p>
        </p:txBody>
      </p:sp>
      <p:sp>
        <p:nvSpPr>
          <p:cNvPr id="64525" name="AutoShape 13"/>
          <p:cNvSpPr>
            <a:spLocks noChangeArrowheads="1"/>
          </p:cNvSpPr>
          <p:nvPr/>
        </p:nvSpPr>
        <p:spPr bwMode="auto">
          <a:xfrm>
            <a:off x="4191000" y="2590800"/>
            <a:ext cx="381000" cy="228600"/>
          </a:xfrm>
          <a:prstGeom prst="downArrow">
            <a:avLst>
              <a:gd name="adj1" fmla="val 50000"/>
              <a:gd name="adj2" fmla="val 25000"/>
            </a:avLst>
          </a:prstGeom>
          <a:solidFill>
            <a:srgbClr val="969696"/>
          </a:solidFill>
          <a:ln w="9525">
            <a:solidFill>
              <a:schemeClr val="tx1"/>
            </a:solidFill>
            <a:miter lim="800000"/>
            <a:headEnd/>
            <a:tailEnd/>
          </a:ln>
        </p:spPr>
        <p:txBody>
          <a:bodyPr vert="eaVert" wrap="none" anchor="ctr"/>
          <a:lstStyle/>
          <a:p>
            <a:endParaRPr lang="en-US"/>
          </a:p>
        </p:txBody>
      </p:sp>
      <p:sp>
        <p:nvSpPr>
          <p:cNvPr id="64526" name="AutoShape 14"/>
          <p:cNvSpPr>
            <a:spLocks noChangeArrowheads="1"/>
          </p:cNvSpPr>
          <p:nvPr/>
        </p:nvSpPr>
        <p:spPr bwMode="auto">
          <a:xfrm>
            <a:off x="4191000" y="4343400"/>
            <a:ext cx="381000" cy="228600"/>
          </a:xfrm>
          <a:prstGeom prst="downArrow">
            <a:avLst>
              <a:gd name="adj1" fmla="val 50000"/>
              <a:gd name="adj2" fmla="val 25000"/>
            </a:avLst>
          </a:prstGeom>
          <a:solidFill>
            <a:srgbClr val="969696"/>
          </a:solidFill>
          <a:ln w="9525">
            <a:solidFill>
              <a:schemeClr val="tx1"/>
            </a:solidFill>
            <a:miter lim="800000"/>
            <a:headEnd/>
            <a:tailEnd/>
          </a:ln>
        </p:spPr>
        <p:txBody>
          <a:bodyPr vert="eaVert" wrap="none" anchor="ctr"/>
          <a:lstStyle/>
          <a:p>
            <a:endParaRPr lang="en-US"/>
          </a:p>
        </p:txBody>
      </p:sp>
      <p:sp>
        <p:nvSpPr>
          <p:cNvPr id="37895" name="AutoShape 6">
            <a:hlinkClick r:id="" action="ppaction://hlinkshowjump?jump=nextslide" highlightClick="1"/>
          </p:cNvPr>
          <p:cNvSpPr>
            <a:spLocks noChangeArrowheads="1"/>
          </p:cNvSpPr>
          <p:nvPr/>
        </p:nvSpPr>
        <p:spPr bwMode="auto">
          <a:xfrm>
            <a:off x="1524000" y="63246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7896" name="AutoShape 5">
            <a:hlinkClick r:id="rId2" action="ppaction://hlinksldjump" highlightClick="1"/>
          </p:cNvPr>
          <p:cNvSpPr>
            <a:spLocks noChangeArrowheads="1"/>
          </p:cNvSpPr>
          <p:nvPr/>
        </p:nvSpPr>
        <p:spPr bwMode="auto">
          <a:xfrm>
            <a:off x="685800" y="63246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7897" name="AutoShape 4">
            <a:hlinkClick r:id="" action="ppaction://hlinkshowjump?jump=previousslide" highlightClick="1"/>
          </p:cNvPr>
          <p:cNvSpPr>
            <a:spLocks noChangeArrowheads="1"/>
          </p:cNvSpPr>
          <p:nvPr/>
        </p:nvSpPr>
        <p:spPr bwMode="auto">
          <a:xfrm>
            <a:off x="0" y="63246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4521"/>
                                        </p:tgtEl>
                                        <p:attrNameLst>
                                          <p:attrName>style.visibility</p:attrName>
                                        </p:attrNameLst>
                                      </p:cBhvr>
                                      <p:to>
                                        <p:strVal val="visible"/>
                                      </p:to>
                                    </p:set>
                                    <p:animEffect transition="in" filter="box(in)">
                                      <p:cBhvr>
                                        <p:cTn id="7" dur="500"/>
                                        <p:tgtEl>
                                          <p:spTgt spid="6452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4525"/>
                                        </p:tgtEl>
                                        <p:attrNameLst>
                                          <p:attrName>style.visibility</p:attrName>
                                        </p:attrNameLst>
                                      </p:cBhvr>
                                      <p:to>
                                        <p:strVal val="visible"/>
                                      </p:to>
                                    </p:set>
                                    <p:animEffect transition="in" filter="box(in)">
                                      <p:cBhvr>
                                        <p:cTn id="12" dur="500"/>
                                        <p:tgtEl>
                                          <p:spTgt spid="64525"/>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64523"/>
                                        </p:tgtEl>
                                        <p:attrNameLst>
                                          <p:attrName>style.visibility</p:attrName>
                                        </p:attrNameLst>
                                      </p:cBhvr>
                                      <p:to>
                                        <p:strVal val="visible"/>
                                      </p:to>
                                    </p:set>
                                    <p:animEffect transition="in" filter="box(in)">
                                      <p:cBhvr>
                                        <p:cTn id="15" dur="500"/>
                                        <p:tgtEl>
                                          <p:spTgt spid="64523"/>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64526"/>
                                        </p:tgtEl>
                                        <p:attrNameLst>
                                          <p:attrName>style.visibility</p:attrName>
                                        </p:attrNameLst>
                                      </p:cBhvr>
                                      <p:to>
                                        <p:strVal val="visible"/>
                                      </p:to>
                                    </p:set>
                                    <p:animEffect transition="in" filter="box(in)">
                                      <p:cBhvr>
                                        <p:cTn id="20" dur="500"/>
                                        <p:tgtEl>
                                          <p:spTgt spid="64526"/>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64524"/>
                                        </p:tgtEl>
                                        <p:attrNameLst>
                                          <p:attrName>style.visibility</p:attrName>
                                        </p:attrNameLst>
                                      </p:cBhvr>
                                      <p:to>
                                        <p:strVal val="visible"/>
                                      </p:to>
                                    </p:set>
                                    <p:animEffect transition="in" filter="box(in)">
                                      <p:cBhvr>
                                        <p:cTn id="23" dur="500"/>
                                        <p:tgtEl>
                                          <p:spTgt spid="64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1" grpId="0" animBg="1"/>
      <p:bldP spid="64523" grpId="0" animBg="1"/>
      <p:bldP spid="64524" grpId="0" animBg="1"/>
      <p:bldP spid="64525" grpId="0" animBg="1"/>
      <p:bldP spid="6452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C704090-1DA2-42E2-805C-8D3C9470BBF6}"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E69C8DC5-78FC-4924-9B3B-195B47FCAD15}" type="slidenum">
              <a:rPr lang="en-US"/>
              <a:pPr>
                <a:defRPr/>
              </a:pPr>
              <a:t>23</a:t>
            </a:fld>
            <a:endParaRPr lang="en-US"/>
          </a:p>
        </p:txBody>
      </p:sp>
      <p:sp>
        <p:nvSpPr>
          <p:cNvPr id="60418"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dirty="0"/>
              <a:t>Pathophysiology of delirium</a:t>
            </a:r>
          </a:p>
        </p:txBody>
      </p:sp>
      <p:sp>
        <p:nvSpPr>
          <p:cNvPr id="60419" name="Rectangle 3"/>
          <p:cNvSpPr>
            <a:spLocks noGrp="1" noChangeArrowheads="1"/>
          </p:cNvSpPr>
          <p:nvPr>
            <p:ph type="body" idx="1"/>
          </p:nvPr>
        </p:nvSpPr>
        <p:spPr>
          <a:solidFill>
            <a:schemeClr val="tx1"/>
          </a:solidFill>
          <a:ln>
            <a:solidFill>
              <a:srgbClr val="000000"/>
            </a:solidFill>
          </a:ln>
        </p:spPr>
        <p:txBody>
          <a:bodyPr/>
          <a:lstStyle/>
          <a:p>
            <a:pPr eaLnBrk="1" hangingPunct="1">
              <a:lnSpc>
                <a:spcPct val="90000"/>
              </a:lnSpc>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With aging…</a:t>
            </a:r>
          </a:p>
          <a:p>
            <a:pPr eaLnBrk="1" hangingPunct="1">
              <a:lnSpc>
                <a:spcPct val="90000"/>
              </a:lnSpc>
              <a:buClr>
                <a:srgbClr val="4B4B6E"/>
              </a:buClr>
              <a:defRPr/>
            </a:pPr>
            <a:r>
              <a:rPr lang="en-US" sz="2400" smtClean="0">
                <a:solidFill>
                  <a:srgbClr val="000000"/>
                </a:solidFill>
                <a:effectLst>
                  <a:outerShdw blurRad="38100" dist="38100" dir="2700000" algn="tl">
                    <a:srgbClr val="FFFFFF"/>
                  </a:outerShdw>
                </a:effectLst>
              </a:rPr>
              <a:t>Blood brain barrier has structural/ functional changes</a:t>
            </a:r>
          </a:p>
          <a:p>
            <a:pPr eaLnBrk="1" hangingPunct="1">
              <a:lnSpc>
                <a:spcPct val="90000"/>
              </a:lnSpc>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		-Increases strength of the inflammation response </a:t>
            </a:r>
          </a:p>
          <a:p>
            <a:pPr eaLnBrk="1" hangingPunct="1">
              <a:lnSpc>
                <a:spcPct val="90000"/>
              </a:lnSpc>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		-“If the brain is inflamed due to a neurodegenerative disease, the CNS response is more severe” </a:t>
            </a:r>
            <a:r>
              <a:rPr lang="en-US" sz="1200" smtClean="0">
                <a:solidFill>
                  <a:srgbClr val="000000"/>
                </a:solidFill>
                <a:effectLst>
                  <a:outerShdw blurRad="38100" dist="38100" dir="2700000" algn="tl">
                    <a:srgbClr val="FFFFFF"/>
                  </a:outerShdw>
                </a:effectLst>
              </a:rPr>
              <a:t>(Maclullich et.al, 2008).</a:t>
            </a:r>
          </a:p>
          <a:p>
            <a:pPr eaLnBrk="1" hangingPunct="1">
              <a:lnSpc>
                <a:spcPct val="90000"/>
              </a:lnSpc>
              <a:buClr>
                <a:srgbClr val="4B4B6E"/>
              </a:buClr>
              <a:buFont typeface="Wingdings" pitchFamily="2" charset="2"/>
              <a:buNone/>
              <a:defRPr/>
            </a:pPr>
            <a:endParaRPr lang="en-US" sz="1200" smtClean="0">
              <a:solidFill>
                <a:srgbClr val="000000"/>
              </a:solidFill>
              <a:effectLst>
                <a:outerShdw blurRad="38100" dist="38100" dir="2700000" algn="tl">
                  <a:srgbClr val="FFFFFF"/>
                </a:outerShdw>
              </a:effectLst>
            </a:endParaRPr>
          </a:p>
          <a:p>
            <a:pPr eaLnBrk="1" hangingPunct="1">
              <a:lnSpc>
                <a:spcPct val="90000"/>
              </a:lnSpc>
              <a:buClr>
                <a:srgbClr val="4B4B6E"/>
              </a:buClr>
              <a:defRPr/>
            </a:pPr>
            <a:r>
              <a:rPr lang="en-US" sz="2400" smtClean="0">
                <a:solidFill>
                  <a:srgbClr val="000000"/>
                </a:solidFill>
                <a:effectLst>
                  <a:outerShdw blurRad="38100" dist="38100" dir="2700000" algn="tl">
                    <a:srgbClr val="FFFFFF"/>
                  </a:outerShdw>
                </a:effectLst>
              </a:rPr>
              <a:t>Microglial cells are constantly activated by persistent neurodegeneration </a:t>
            </a:r>
          </a:p>
          <a:p>
            <a:pPr eaLnBrk="1" hangingPunct="1">
              <a:lnSpc>
                <a:spcPct val="90000"/>
              </a:lnSpc>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		-“Microglial cells produce low levels of pro-  	 	  inflammatory cytokines” </a:t>
            </a:r>
            <a:r>
              <a:rPr lang="en-US" sz="1200" smtClean="0">
                <a:solidFill>
                  <a:srgbClr val="000000"/>
                </a:solidFill>
                <a:effectLst>
                  <a:outerShdw blurRad="38100" dist="38100" dir="2700000" algn="tl">
                    <a:srgbClr val="FFFFFF"/>
                  </a:outerShdw>
                </a:effectLst>
              </a:rPr>
              <a:t>(Maclullich et. al, 2008).</a:t>
            </a:r>
          </a:p>
          <a:p>
            <a:pPr eaLnBrk="1" hangingPunct="1">
              <a:lnSpc>
                <a:spcPct val="90000"/>
              </a:lnSpc>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		-Ready to respond intensely to     	 	 	stimulation/inflammation	</a:t>
            </a:r>
          </a:p>
          <a:p>
            <a:pPr eaLnBrk="1" hangingPunct="1">
              <a:lnSpc>
                <a:spcPct val="90000"/>
              </a:lnSpc>
              <a:buClr>
                <a:srgbClr val="4B4B6E"/>
              </a:buClr>
              <a:buFont typeface="Wingdings" pitchFamily="2" charset="2"/>
              <a:buNone/>
              <a:defRPr/>
            </a:pPr>
            <a:endParaRPr lang="en-US" sz="2400" smtClean="0"/>
          </a:p>
        </p:txBody>
      </p:sp>
      <p:sp>
        <p:nvSpPr>
          <p:cNvPr id="38917"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8918"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8919"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305DC5E2-631A-4636-9DF6-9C6EC996FA40}"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FBA3EEE0-AE6D-459A-AE44-C6F961E25216}" type="slidenum">
              <a:rPr lang="en-US"/>
              <a:pPr>
                <a:defRPr/>
              </a:pPr>
              <a:t>24</a:t>
            </a:fld>
            <a:endParaRPr lang="en-US"/>
          </a:p>
        </p:txBody>
      </p:sp>
      <p:sp>
        <p:nvSpPr>
          <p:cNvPr id="59394"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dirty="0"/>
              <a:t>Pathophysiology of delirium</a:t>
            </a:r>
          </a:p>
        </p:txBody>
      </p:sp>
      <p:sp>
        <p:nvSpPr>
          <p:cNvPr id="59395" name="Rectangle 3"/>
          <p:cNvSpPr>
            <a:spLocks noGrp="1" noChangeArrowheads="1"/>
          </p:cNvSpPr>
          <p:nvPr>
            <p:ph type="body" idx="1"/>
          </p:nvPr>
        </p:nvSpPr>
        <p:spPr>
          <a:solidFill>
            <a:schemeClr val="tx1"/>
          </a:solidFill>
          <a:ln>
            <a:solidFill>
              <a:schemeClr val="tx1"/>
            </a:solidFill>
          </a:ln>
        </p:spPr>
        <p:txBody>
          <a:bodyPr/>
          <a:lstStyle/>
          <a:p>
            <a:pPr eaLnBrk="1" hangingPunct="1">
              <a:buFontTx/>
              <a:buNone/>
              <a:defRPr/>
            </a:pPr>
            <a:r>
              <a:rPr lang="en-US" sz="2400" smtClean="0">
                <a:solidFill>
                  <a:srgbClr val="000000"/>
                </a:solidFill>
                <a:effectLst>
                  <a:outerShdw blurRad="38100" dist="38100" dir="2700000" algn="tl">
                    <a:srgbClr val="FFFFFF"/>
                  </a:outerShdw>
                </a:effectLst>
              </a:rPr>
              <a:t>With the stress/inflammation response…</a:t>
            </a:r>
          </a:p>
          <a:p>
            <a:pPr eaLnBrk="1" hangingPunct="1">
              <a:buClr>
                <a:srgbClr val="4B4B6E"/>
              </a:buClr>
              <a:buFontTx/>
              <a:buChar char="•"/>
              <a:defRPr/>
            </a:pPr>
            <a:r>
              <a:rPr lang="en-US" sz="2400" smtClean="0">
                <a:solidFill>
                  <a:srgbClr val="000000"/>
                </a:solidFill>
                <a:effectLst>
                  <a:outerShdw blurRad="38100" dist="38100" dir="2700000" algn="tl">
                    <a:srgbClr val="FFFFFF"/>
                  </a:outerShdw>
                </a:effectLst>
              </a:rPr>
              <a:t>Increased amount of cytokines circulating which can lead to neurotransmission impairment.</a:t>
            </a:r>
          </a:p>
          <a:p>
            <a:pPr eaLnBrk="1" hangingPunct="1">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		-“Sickness behavior” (bodies’ way of trying to protect 	energy and reduce further injury) </a:t>
            </a:r>
          </a:p>
          <a:p>
            <a:pPr eaLnBrk="1" hangingPunct="1">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		- Trauma, surgery, infection/illness</a:t>
            </a:r>
          </a:p>
        </p:txBody>
      </p:sp>
      <p:sp>
        <p:nvSpPr>
          <p:cNvPr id="39941"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9942"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9943"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01AE6412-6DEB-4E91-8405-6E9367767F4E}"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DDAAE4C1-91C8-4EBB-9E6F-58C86024F540}" type="slidenum">
              <a:rPr lang="en-US"/>
              <a:pPr>
                <a:defRPr/>
              </a:pPr>
              <a:t>25</a:t>
            </a:fld>
            <a:endParaRPr lang="en-US"/>
          </a:p>
        </p:txBody>
      </p:sp>
      <p:sp>
        <p:nvSpPr>
          <p:cNvPr id="61442"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dirty="0"/>
              <a:t>Pathophysiology of delirium</a:t>
            </a:r>
          </a:p>
        </p:txBody>
      </p:sp>
      <p:sp>
        <p:nvSpPr>
          <p:cNvPr id="61443" name="Rectangle 3"/>
          <p:cNvSpPr>
            <a:spLocks noGrp="1" noChangeArrowheads="1"/>
          </p:cNvSpPr>
          <p:nvPr>
            <p:ph type="body" idx="1"/>
          </p:nvPr>
        </p:nvSpPr>
        <p:spPr>
          <a:solidFill>
            <a:schemeClr val="tx1"/>
          </a:solidFill>
          <a:ln>
            <a:solidFill>
              <a:srgbClr val="000000"/>
            </a:solidFill>
          </a:ln>
        </p:spPr>
        <p:txBody>
          <a:bodyPr/>
          <a:lstStyle/>
          <a:p>
            <a:pPr eaLnBrk="1" hangingPunct="1">
              <a:buFont typeface="Wingdings" pitchFamily="2" charset="2"/>
              <a:buNone/>
              <a:defRPr/>
            </a:pPr>
            <a:r>
              <a:rPr lang="en-US" b="1" smtClean="0">
                <a:solidFill>
                  <a:srgbClr val="000000"/>
                </a:solidFill>
                <a:effectLst>
                  <a:outerShdw blurRad="38100" dist="38100" dir="2700000" algn="tl">
                    <a:srgbClr val="FFFFFF"/>
                  </a:outerShdw>
                </a:effectLst>
              </a:rPr>
              <a:t>Sickness behavior </a:t>
            </a:r>
          </a:p>
          <a:p>
            <a:pPr eaLnBrk="1" hangingPunct="1">
              <a:buClr>
                <a:srgbClr val="4B4B6E"/>
              </a:buClr>
              <a:defRPr/>
            </a:pPr>
            <a:r>
              <a:rPr lang="en-US" sz="2000" smtClean="0">
                <a:solidFill>
                  <a:srgbClr val="000000"/>
                </a:solidFill>
                <a:effectLst>
                  <a:outerShdw blurRad="38100" dist="38100" dir="2700000" algn="tl">
                    <a:srgbClr val="FFFFFF"/>
                  </a:outerShdw>
                </a:effectLst>
              </a:rPr>
              <a:t>Adaptive behavioral/metabolic changes during infections/ immune stimulations. </a:t>
            </a:r>
          </a:p>
          <a:p>
            <a:pPr eaLnBrk="1" hangingPunct="1">
              <a:buClr>
                <a:srgbClr val="4B4B6E"/>
              </a:buClr>
              <a:defRPr/>
            </a:pPr>
            <a:r>
              <a:rPr lang="en-US" sz="2000" smtClean="0">
                <a:solidFill>
                  <a:srgbClr val="000000"/>
                </a:solidFill>
                <a:effectLst>
                  <a:outerShdw blurRad="38100" dist="38100" dir="2700000" algn="tl">
                    <a:srgbClr val="FFFFFF"/>
                  </a:outerShdw>
                </a:effectLst>
              </a:rPr>
              <a:t>CNS synthesis of cytokines/prostaglandins</a:t>
            </a:r>
          </a:p>
          <a:p>
            <a:pPr eaLnBrk="1" hangingPunct="1">
              <a:buClr>
                <a:srgbClr val="4B4B6E"/>
              </a:buClr>
              <a:defRPr/>
            </a:pPr>
            <a:r>
              <a:rPr lang="en-US" sz="2000" smtClean="0">
                <a:solidFill>
                  <a:srgbClr val="000000"/>
                </a:solidFill>
                <a:effectLst>
                  <a:outerShdw blurRad="38100" dist="38100" dir="2700000" algn="tl">
                    <a:srgbClr val="FFFFFF"/>
                  </a:outerShdw>
                </a:effectLst>
              </a:rPr>
              <a:t>Transduced without compromising the blood brain barrier (BBB)</a:t>
            </a:r>
          </a:p>
          <a:p>
            <a:pPr eaLnBrk="1" hangingPunct="1">
              <a:buClr>
                <a:srgbClr val="4B4B6E"/>
              </a:buClr>
              <a:defRPr/>
            </a:pPr>
            <a:r>
              <a:rPr lang="en-US" sz="2000" smtClean="0">
                <a:solidFill>
                  <a:srgbClr val="000000"/>
                </a:solidFill>
                <a:effectLst>
                  <a:outerShdw blurRad="38100" dist="38100" dir="2700000" algn="tl">
                    <a:srgbClr val="FFFFFF"/>
                  </a:outerShdw>
                </a:effectLst>
              </a:rPr>
              <a:t> Inflammatory mediators interact with neurons which do not have a BBB. </a:t>
            </a:r>
          </a:p>
          <a:p>
            <a:pPr eaLnBrk="1" hangingPunct="1">
              <a:buClr>
                <a:srgbClr val="4B4B6E"/>
              </a:buClr>
              <a:defRPr/>
            </a:pPr>
            <a:r>
              <a:rPr lang="en-US" sz="2000" smtClean="0">
                <a:solidFill>
                  <a:srgbClr val="000000"/>
                </a:solidFill>
                <a:effectLst>
                  <a:outerShdw blurRad="38100" dist="38100" dir="2700000" algn="tl">
                    <a:srgbClr val="FFFFFF"/>
                  </a:outerShdw>
                </a:effectLst>
              </a:rPr>
              <a:t>Activates endothelial cells of the brain </a:t>
            </a:r>
          </a:p>
          <a:p>
            <a:pPr eaLnBrk="1" hangingPunct="1">
              <a:buClr>
                <a:srgbClr val="4B4B6E"/>
              </a:buClr>
              <a:defRPr/>
            </a:pPr>
            <a:r>
              <a:rPr lang="en-US" sz="2000" smtClean="0">
                <a:solidFill>
                  <a:srgbClr val="000000"/>
                </a:solidFill>
                <a:effectLst>
                  <a:outerShdw blurRad="38100" dist="38100" dir="2700000" algn="tl">
                    <a:srgbClr val="FFFFFF"/>
                  </a:outerShdw>
                </a:effectLst>
              </a:rPr>
              <a:t>Releases prostaglandins into the parenchyma </a:t>
            </a:r>
          </a:p>
          <a:p>
            <a:pPr eaLnBrk="1" hangingPunct="1">
              <a:defRPr/>
            </a:pPr>
            <a:endParaRPr lang="en-US" sz="2000" smtClean="0">
              <a:solidFill>
                <a:srgbClr val="000000"/>
              </a:solidFill>
              <a:effectLst>
                <a:outerShdw blurRad="38100" dist="38100" dir="2700000" algn="tl">
                  <a:srgbClr val="FFFFFF"/>
                </a:outerShdw>
              </a:effectLst>
            </a:endParaRPr>
          </a:p>
          <a:p>
            <a:pPr eaLnBrk="1" hangingPunct="1">
              <a:defRPr/>
            </a:pPr>
            <a:endParaRPr lang="en-US" sz="2000" smtClean="0">
              <a:solidFill>
                <a:srgbClr val="000000"/>
              </a:solidFill>
              <a:effectLst>
                <a:outerShdw blurRad="38100" dist="38100" dir="2700000" algn="tl">
                  <a:srgbClr val="FFFFFF"/>
                </a:outerShdw>
              </a:effectLst>
            </a:endParaRPr>
          </a:p>
        </p:txBody>
      </p:sp>
      <p:sp>
        <p:nvSpPr>
          <p:cNvPr id="40965"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0966"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0967"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r>
              <a:rPr lang="en-US" sz="2800" smtClean="0">
                <a:effectLst/>
              </a:rPr>
              <a:t>Pathophysiology-Stress/inflammation</a:t>
            </a:r>
            <a:r>
              <a:rPr lang="en-US" sz="2400" smtClean="0">
                <a:effectLst/>
              </a:rPr>
              <a:t> </a:t>
            </a:r>
            <a:br>
              <a:rPr lang="en-US" sz="2400" smtClean="0">
                <a:effectLst/>
              </a:rPr>
            </a:br>
            <a:r>
              <a:rPr lang="en-US" sz="2400" smtClean="0">
                <a:effectLst/>
              </a:rPr>
              <a:t>(Click to proceed)</a:t>
            </a:r>
          </a:p>
        </p:txBody>
      </p:sp>
      <p:sp>
        <p:nvSpPr>
          <p:cNvPr id="40962" name="Rectangle 5"/>
          <p:cNvSpPr>
            <a:spLocks noChangeArrowheads="1"/>
          </p:cNvSpPr>
          <p:nvPr/>
        </p:nvSpPr>
        <p:spPr bwMode="auto">
          <a:xfrm>
            <a:off x="2743200" y="2514600"/>
            <a:ext cx="3276600" cy="685800"/>
          </a:xfrm>
          <a:prstGeom prst="rect">
            <a:avLst/>
          </a:prstGeom>
          <a:solidFill>
            <a:srgbClr val="993366"/>
          </a:solidFill>
          <a:ln w="9525">
            <a:solidFill>
              <a:schemeClr val="tx1"/>
            </a:solidFill>
            <a:miter lim="800000"/>
            <a:headEnd/>
            <a:tailEnd/>
          </a:ln>
        </p:spPr>
        <p:txBody>
          <a:bodyPr wrap="none" anchor="ctr"/>
          <a:lstStyle/>
          <a:p>
            <a:pPr algn="ctr"/>
            <a:r>
              <a:rPr lang="en-US"/>
              <a:t>Microglia is activated. </a:t>
            </a:r>
          </a:p>
          <a:p>
            <a:pPr algn="ctr"/>
            <a:r>
              <a:rPr lang="en-US"/>
              <a:t>(Pro inflammatory markers)</a:t>
            </a:r>
          </a:p>
        </p:txBody>
      </p:sp>
      <p:sp>
        <p:nvSpPr>
          <p:cNvPr id="65542" name="Rectangle 6"/>
          <p:cNvSpPr>
            <a:spLocks noChangeArrowheads="1"/>
          </p:cNvSpPr>
          <p:nvPr/>
        </p:nvSpPr>
        <p:spPr bwMode="auto">
          <a:xfrm>
            <a:off x="2743200" y="3733800"/>
            <a:ext cx="3276600" cy="685800"/>
          </a:xfrm>
          <a:prstGeom prst="rect">
            <a:avLst/>
          </a:prstGeom>
          <a:solidFill>
            <a:srgbClr val="993366"/>
          </a:solidFill>
          <a:ln w="9525">
            <a:solidFill>
              <a:schemeClr val="tx1"/>
            </a:solidFill>
            <a:miter lim="800000"/>
            <a:headEnd/>
            <a:tailEnd/>
          </a:ln>
        </p:spPr>
        <p:txBody>
          <a:bodyPr wrap="none" anchor="ctr"/>
          <a:lstStyle/>
          <a:p>
            <a:pPr algn="ctr"/>
            <a:r>
              <a:rPr lang="en-US"/>
              <a:t>Which leads to an increased </a:t>
            </a:r>
          </a:p>
          <a:p>
            <a:pPr algn="ctr"/>
            <a:r>
              <a:rPr lang="en-US"/>
              <a:t>level of cytokines circulating</a:t>
            </a:r>
          </a:p>
        </p:txBody>
      </p:sp>
      <p:sp>
        <p:nvSpPr>
          <p:cNvPr id="65543" name="Rectangle 7"/>
          <p:cNvSpPr>
            <a:spLocks noChangeArrowheads="1"/>
          </p:cNvSpPr>
          <p:nvPr/>
        </p:nvSpPr>
        <p:spPr bwMode="auto">
          <a:xfrm>
            <a:off x="2743200" y="4876800"/>
            <a:ext cx="3276600" cy="609600"/>
          </a:xfrm>
          <a:prstGeom prst="rect">
            <a:avLst/>
          </a:prstGeom>
          <a:solidFill>
            <a:srgbClr val="993366"/>
          </a:solidFill>
          <a:ln w="9525">
            <a:solidFill>
              <a:schemeClr val="tx1"/>
            </a:solidFill>
            <a:miter lim="800000"/>
            <a:headEnd/>
            <a:tailEnd/>
          </a:ln>
        </p:spPr>
        <p:txBody>
          <a:bodyPr wrap="none" anchor="ctr"/>
          <a:lstStyle/>
          <a:p>
            <a:pPr algn="ctr"/>
            <a:r>
              <a:rPr lang="en-US"/>
              <a:t>Imbalance of neurotransmitters/</a:t>
            </a:r>
          </a:p>
          <a:p>
            <a:pPr algn="ctr"/>
            <a:r>
              <a:rPr lang="en-US"/>
              <a:t>neurotransmission</a:t>
            </a:r>
          </a:p>
        </p:txBody>
      </p:sp>
      <p:sp>
        <p:nvSpPr>
          <p:cNvPr id="65544" name="Rectangle 8"/>
          <p:cNvSpPr>
            <a:spLocks noChangeArrowheads="1"/>
          </p:cNvSpPr>
          <p:nvPr/>
        </p:nvSpPr>
        <p:spPr bwMode="auto">
          <a:xfrm>
            <a:off x="2743200" y="1371600"/>
            <a:ext cx="3276600" cy="609600"/>
          </a:xfrm>
          <a:prstGeom prst="rect">
            <a:avLst/>
          </a:prstGeom>
          <a:solidFill>
            <a:srgbClr val="993366"/>
          </a:solidFill>
          <a:ln w="9525">
            <a:solidFill>
              <a:schemeClr val="tx1"/>
            </a:solidFill>
            <a:miter lim="800000"/>
            <a:headEnd/>
            <a:tailEnd/>
          </a:ln>
        </p:spPr>
        <p:txBody>
          <a:bodyPr wrap="none" anchor="ctr"/>
          <a:lstStyle/>
          <a:p>
            <a:pPr algn="ctr"/>
            <a:r>
              <a:rPr lang="en-US"/>
              <a:t>Stress Response</a:t>
            </a:r>
          </a:p>
          <a:p>
            <a:pPr algn="ctr"/>
            <a:r>
              <a:rPr lang="en-US"/>
              <a:t>(Illness/infection)</a:t>
            </a:r>
          </a:p>
        </p:txBody>
      </p:sp>
      <p:sp>
        <p:nvSpPr>
          <p:cNvPr id="65546" name="AutoShape 10"/>
          <p:cNvSpPr>
            <a:spLocks noChangeArrowheads="1"/>
          </p:cNvSpPr>
          <p:nvPr/>
        </p:nvSpPr>
        <p:spPr bwMode="auto">
          <a:xfrm>
            <a:off x="4038600" y="2133600"/>
            <a:ext cx="533400" cy="304800"/>
          </a:xfrm>
          <a:prstGeom prst="downArrow">
            <a:avLst>
              <a:gd name="adj1" fmla="val 50000"/>
              <a:gd name="adj2" fmla="val 25000"/>
            </a:avLst>
          </a:prstGeom>
          <a:solidFill>
            <a:srgbClr val="969696"/>
          </a:solidFill>
          <a:ln w="9525">
            <a:solidFill>
              <a:schemeClr val="tx1"/>
            </a:solidFill>
            <a:miter lim="800000"/>
            <a:headEnd/>
            <a:tailEnd/>
          </a:ln>
        </p:spPr>
        <p:txBody>
          <a:bodyPr vert="eaVert" wrap="none" anchor="ctr"/>
          <a:lstStyle/>
          <a:p>
            <a:endParaRPr lang="en-US"/>
          </a:p>
        </p:txBody>
      </p:sp>
      <p:sp>
        <p:nvSpPr>
          <p:cNvPr id="65547" name="AutoShape 11"/>
          <p:cNvSpPr>
            <a:spLocks noChangeArrowheads="1"/>
          </p:cNvSpPr>
          <p:nvPr/>
        </p:nvSpPr>
        <p:spPr bwMode="auto">
          <a:xfrm>
            <a:off x="4038600" y="3276600"/>
            <a:ext cx="533400" cy="304800"/>
          </a:xfrm>
          <a:prstGeom prst="downArrow">
            <a:avLst>
              <a:gd name="adj1" fmla="val 50000"/>
              <a:gd name="adj2" fmla="val 25000"/>
            </a:avLst>
          </a:prstGeom>
          <a:solidFill>
            <a:srgbClr val="969696"/>
          </a:solidFill>
          <a:ln w="9525">
            <a:solidFill>
              <a:schemeClr val="tx1"/>
            </a:solidFill>
            <a:miter lim="800000"/>
            <a:headEnd/>
            <a:tailEnd/>
          </a:ln>
        </p:spPr>
        <p:txBody>
          <a:bodyPr vert="eaVert" wrap="none" anchor="ctr"/>
          <a:lstStyle/>
          <a:p>
            <a:endParaRPr lang="en-US"/>
          </a:p>
        </p:txBody>
      </p:sp>
      <p:sp>
        <p:nvSpPr>
          <p:cNvPr id="65548" name="AutoShape 12"/>
          <p:cNvSpPr>
            <a:spLocks noChangeArrowheads="1"/>
          </p:cNvSpPr>
          <p:nvPr/>
        </p:nvSpPr>
        <p:spPr bwMode="auto">
          <a:xfrm>
            <a:off x="4038600" y="4495800"/>
            <a:ext cx="533400" cy="304800"/>
          </a:xfrm>
          <a:prstGeom prst="downArrow">
            <a:avLst>
              <a:gd name="adj1" fmla="val 50000"/>
              <a:gd name="adj2" fmla="val 25000"/>
            </a:avLst>
          </a:prstGeom>
          <a:solidFill>
            <a:srgbClr val="969696"/>
          </a:solidFill>
          <a:ln w="9525">
            <a:solidFill>
              <a:schemeClr val="tx1"/>
            </a:solidFill>
            <a:miter lim="800000"/>
            <a:headEnd/>
            <a:tailEnd/>
          </a:ln>
        </p:spPr>
        <p:txBody>
          <a:bodyPr vert="eaVert" wrap="none" anchor="ctr"/>
          <a:lstStyle/>
          <a:p>
            <a:endParaRPr lang="en-US"/>
          </a:p>
        </p:txBody>
      </p:sp>
      <p:sp>
        <p:nvSpPr>
          <p:cNvPr id="40969" name="AutoShape 13"/>
          <p:cNvSpPr>
            <a:spLocks noChangeArrowheads="1"/>
          </p:cNvSpPr>
          <p:nvPr/>
        </p:nvSpPr>
        <p:spPr bwMode="auto">
          <a:xfrm>
            <a:off x="4038600" y="5562600"/>
            <a:ext cx="533400" cy="304800"/>
          </a:xfrm>
          <a:prstGeom prst="downArrow">
            <a:avLst>
              <a:gd name="adj1" fmla="val 50000"/>
              <a:gd name="adj2" fmla="val 25000"/>
            </a:avLst>
          </a:prstGeom>
          <a:solidFill>
            <a:srgbClr val="969696"/>
          </a:solidFill>
          <a:ln w="9525">
            <a:solidFill>
              <a:schemeClr val="tx1"/>
            </a:solidFill>
            <a:miter lim="800000"/>
            <a:headEnd/>
            <a:tailEnd/>
          </a:ln>
        </p:spPr>
        <p:txBody>
          <a:bodyPr vert="eaVert" wrap="none" anchor="ctr"/>
          <a:lstStyle/>
          <a:p>
            <a:endParaRPr lang="en-US"/>
          </a:p>
        </p:txBody>
      </p:sp>
      <p:sp>
        <p:nvSpPr>
          <p:cNvPr id="40970" name="Rectangle 16"/>
          <p:cNvSpPr>
            <a:spLocks noChangeArrowheads="1"/>
          </p:cNvSpPr>
          <p:nvPr/>
        </p:nvSpPr>
        <p:spPr bwMode="auto">
          <a:xfrm>
            <a:off x="2743200" y="5943600"/>
            <a:ext cx="3276600" cy="685800"/>
          </a:xfrm>
          <a:prstGeom prst="rect">
            <a:avLst/>
          </a:prstGeom>
          <a:solidFill>
            <a:srgbClr val="993366"/>
          </a:solidFill>
          <a:ln w="9525">
            <a:solidFill>
              <a:schemeClr val="tx1"/>
            </a:solidFill>
            <a:miter lim="800000"/>
            <a:headEnd/>
            <a:tailEnd/>
          </a:ln>
        </p:spPr>
        <p:txBody>
          <a:bodyPr wrap="none" anchor="ctr"/>
          <a:lstStyle/>
          <a:p>
            <a:pPr algn="ctr"/>
            <a:r>
              <a:rPr lang="en-US"/>
              <a:t>Delirium</a:t>
            </a:r>
          </a:p>
        </p:txBody>
      </p:sp>
      <p:sp>
        <p:nvSpPr>
          <p:cNvPr id="41995" name="AutoShape 4">
            <a:hlinkClick r:id="" action="ppaction://hlinkshowjump?jump=previousslide" highlightClick="1"/>
          </p:cNvPr>
          <p:cNvSpPr>
            <a:spLocks noChangeArrowheads="1"/>
          </p:cNvSpPr>
          <p:nvPr/>
        </p:nvSpPr>
        <p:spPr bwMode="auto">
          <a:xfrm>
            <a:off x="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1996" name="AutoShape 5">
            <a:hlinkClick r:id="rId2" action="ppaction://hlinksldjump" highlightClick="1"/>
          </p:cNvPr>
          <p:cNvSpPr>
            <a:spLocks noChangeArrowheads="1"/>
          </p:cNvSpPr>
          <p:nvPr/>
        </p:nvSpPr>
        <p:spPr bwMode="auto">
          <a:xfrm>
            <a:off x="6858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1997" name="AutoShape 6">
            <a:hlinkClick r:id="" action="ppaction://hlinkshowjump?jump=nextslide" highlightClick="1"/>
          </p:cNvPr>
          <p:cNvSpPr>
            <a:spLocks noChangeArrowheads="1"/>
          </p:cNvSpPr>
          <p:nvPr/>
        </p:nvSpPr>
        <p:spPr bwMode="auto">
          <a:xfrm>
            <a:off x="15240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5544"/>
                                        </p:tgtEl>
                                        <p:attrNameLst>
                                          <p:attrName>style.visibility</p:attrName>
                                        </p:attrNameLst>
                                      </p:cBhvr>
                                      <p:to>
                                        <p:strVal val="visible"/>
                                      </p:to>
                                    </p:set>
                                    <p:animEffect transition="in" filter="box(in)">
                                      <p:cBhvr>
                                        <p:cTn id="7" dur="500"/>
                                        <p:tgtEl>
                                          <p:spTgt spid="6554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5546"/>
                                        </p:tgtEl>
                                        <p:attrNameLst>
                                          <p:attrName>style.visibility</p:attrName>
                                        </p:attrNameLst>
                                      </p:cBhvr>
                                      <p:to>
                                        <p:strVal val="visible"/>
                                      </p:to>
                                    </p:set>
                                    <p:animEffect transition="in" filter="box(in)">
                                      <p:cBhvr>
                                        <p:cTn id="12" dur="500"/>
                                        <p:tgtEl>
                                          <p:spTgt spid="65546"/>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40962"/>
                                        </p:tgtEl>
                                        <p:attrNameLst>
                                          <p:attrName>style.visibility</p:attrName>
                                        </p:attrNameLst>
                                      </p:cBhvr>
                                      <p:to>
                                        <p:strVal val="visible"/>
                                      </p:to>
                                    </p:set>
                                    <p:animEffect transition="in" filter="box(in)">
                                      <p:cBhvr>
                                        <p:cTn id="15" dur="500"/>
                                        <p:tgtEl>
                                          <p:spTgt spid="40962"/>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65547"/>
                                        </p:tgtEl>
                                        <p:attrNameLst>
                                          <p:attrName>style.visibility</p:attrName>
                                        </p:attrNameLst>
                                      </p:cBhvr>
                                      <p:to>
                                        <p:strVal val="visible"/>
                                      </p:to>
                                    </p:set>
                                    <p:animEffect transition="in" filter="box(in)">
                                      <p:cBhvr>
                                        <p:cTn id="20" dur="500"/>
                                        <p:tgtEl>
                                          <p:spTgt spid="65547"/>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65542"/>
                                        </p:tgtEl>
                                        <p:attrNameLst>
                                          <p:attrName>style.visibility</p:attrName>
                                        </p:attrNameLst>
                                      </p:cBhvr>
                                      <p:to>
                                        <p:strVal val="visible"/>
                                      </p:to>
                                    </p:set>
                                    <p:animEffect transition="in" filter="box(in)">
                                      <p:cBhvr>
                                        <p:cTn id="23" dur="500"/>
                                        <p:tgtEl>
                                          <p:spTgt spid="65542"/>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65548"/>
                                        </p:tgtEl>
                                        <p:attrNameLst>
                                          <p:attrName>style.visibility</p:attrName>
                                        </p:attrNameLst>
                                      </p:cBhvr>
                                      <p:to>
                                        <p:strVal val="visible"/>
                                      </p:to>
                                    </p:set>
                                    <p:animEffect transition="in" filter="box(in)">
                                      <p:cBhvr>
                                        <p:cTn id="28" dur="500"/>
                                        <p:tgtEl>
                                          <p:spTgt spid="65548"/>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65543"/>
                                        </p:tgtEl>
                                        <p:attrNameLst>
                                          <p:attrName>style.visibility</p:attrName>
                                        </p:attrNameLst>
                                      </p:cBhvr>
                                      <p:to>
                                        <p:strVal val="visible"/>
                                      </p:to>
                                    </p:set>
                                    <p:animEffect transition="in" filter="box(in)">
                                      <p:cBhvr>
                                        <p:cTn id="31" dur="500"/>
                                        <p:tgtEl>
                                          <p:spTgt spid="65543"/>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40969"/>
                                        </p:tgtEl>
                                        <p:attrNameLst>
                                          <p:attrName>style.visibility</p:attrName>
                                        </p:attrNameLst>
                                      </p:cBhvr>
                                      <p:to>
                                        <p:strVal val="visible"/>
                                      </p:to>
                                    </p:set>
                                    <p:animEffect transition="in" filter="box(in)">
                                      <p:cBhvr>
                                        <p:cTn id="36" dur="500"/>
                                        <p:tgtEl>
                                          <p:spTgt spid="40969"/>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40970"/>
                                        </p:tgtEl>
                                        <p:attrNameLst>
                                          <p:attrName>style.visibility</p:attrName>
                                        </p:attrNameLst>
                                      </p:cBhvr>
                                      <p:to>
                                        <p:strVal val="visible"/>
                                      </p:to>
                                    </p:set>
                                    <p:animEffect transition="in" filter="box(in)">
                                      <p:cBhvr>
                                        <p:cTn id="39" dur="500"/>
                                        <p:tgtEl>
                                          <p:spTgt spid="40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nimBg="1"/>
      <p:bldP spid="65542" grpId="0" animBg="1"/>
      <p:bldP spid="65543" grpId="0" animBg="1"/>
      <p:bldP spid="65544" grpId="0" animBg="1"/>
      <p:bldP spid="65546" grpId="0" animBg="1"/>
      <p:bldP spid="65547" grpId="0" animBg="1"/>
      <p:bldP spid="65548" grpId="0" animBg="1"/>
      <p:bldP spid="40969" grpId="0" animBg="1"/>
      <p:bldP spid="4097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A8A2811E-043F-474A-BD96-8E075DB69E19}"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BCAE83BD-88AA-48C8-B83D-9D559B1FABE9}" type="slidenum">
              <a:rPr lang="en-US"/>
              <a:pPr>
                <a:defRPr/>
              </a:pPr>
              <a:t>27</a:t>
            </a:fld>
            <a:endParaRPr lang="en-US"/>
          </a:p>
        </p:txBody>
      </p:sp>
      <p:sp>
        <p:nvSpPr>
          <p:cNvPr id="66562"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Quiz Two</a:t>
            </a:r>
          </a:p>
        </p:txBody>
      </p:sp>
      <p:sp>
        <p:nvSpPr>
          <p:cNvPr id="66563" name="Rectangle 3"/>
          <p:cNvSpPr>
            <a:spLocks noGrp="1" noChangeArrowheads="1"/>
          </p:cNvSpPr>
          <p:nvPr>
            <p:ph type="body" idx="1"/>
          </p:nvPr>
        </p:nvSpPr>
        <p:spPr/>
        <p:txBody>
          <a:bodyPr/>
          <a:lstStyle/>
          <a:p>
            <a:pPr eaLnBrk="1" hangingPunct="1">
              <a:buFont typeface="Wingdings" pitchFamily="2" charset="2"/>
              <a:buNone/>
              <a:defRPr/>
            </a:pPr>
            <a:r>
              <a:rPr lang="en-US" sz="2400" smtClean="0"/>
              <a:t>Which of the reasons below, or both, can cause an increased level of cytokines seen in delirious patients? </a:t>
            </a:r>
          </a:p>
        </p:txBody>
      </p:sp>
      <p:sp>
        <p:nvSpPr>
          <p:cNvPr id="43013"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3014"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3015"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7897" name="AutoShape 9"/>
          <p:cNvSpPr>
            <a:spLocks noChangeArrowheads="1"/>
          </p:cNvSpPr>
          <p:nvPr/>
        </p:nvSpPr>
        <p:spPr bwMode="auto">
          <a:xfrm>
            <a:off x="228600" y="2514600"/>
            <a:ext cx="4648200" cy="16764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Inflammation due to neuro-degeneration </a:t>
            </a:r>
          </a:p>
          <a:p>
            <a:pPr algn="ctr"/>
            <a:r>
              <a:rPr lang="en-US"/>
              <a:t>with aging can cause an</a:t>
            </a:r>
          </a:p>
          <a:p>
            <a:pPr algn="ctr"/>
            <a:r>
              <a:rPr lang="en-US"/>
              <a:t> increased level of cytokines. </a:t>
            </a:r>
          </a:p>
        </p:txBody>
      </p:sp>
      <p:sp>
        <p:nvSpPr>
          <p:cNvPr id="37898" name="AutoShape 10"/>
          <p:cNvSpPr>
            <a:spLocks noChangeArrowheads="1"/>
          </p:cNvSpPr>
          <p:nvPr/>
        </p:nvSpPr>
        <p:spPr bwMode="auto">
          <a:xfrm>
            <a:off x="228600" y="4267200"/>
            <a:ext cx="4648200" cy="16764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An inflammatory response to an </a:t>
            </a:r>
          </a:p>
          <a:p>
            <a:pPr algn="ctr"/>
            <a:r>
              <a:rPr lang="en-US"/>
              <a:t>illness or infection to further prevent any</a:t>
            </a:r>
          </a:p>
          <a:p>
            <a:pPr algn="ctr"/>
            <a:r>
              <a:rPr lang="en-US"/>
              <a:t>further injury can cause an increase in</a:t>
            </a:r>
          </a:p>
          <a:p>
            <a:pPr algn="ctr"/>
            <a:r>
              <a:rPr lang="en-US"/>
              <a:t>cytokines</a:t>
            </a:r>
          </a:p>
        </p:txBody>
      </p:sp>
      <p:sp>
        <p:nvSpPr>
          <p:cNvPr id="37899" name="Rectangle 11"/>
          <p:cNvSpPr>
            <a:spLocks noChangeArrowheads="1"/>
          </p:cNvSpPr>
          <p:nvPr/>
        </p:nvSpPr>
        <p:spPr bwMode="auto">
          <a:xfrm>
            <a:off x="5181600" y="2590800"/>
            <a:ext cx="3200400" cy="1447800"/>
          </a:xfrm>
          <a:prstGeom prst="rect">
            <a:avLst/>
          </a:prstGeom>
          <a:solidFill>
            <a:schemeClr val="tx1"/>
          </a:solidFill>
          <a:ln w="9525">
            <a:solidFill>
              <a:srgbClr val="000000"/>
            </a:solidFill>
            <a:miter lim="800000"/>
            <a:headEnd/>
            <a:tailEnd/>
          </a:ln>
        </p:spPr>
        <p:txBody>
          <a:bodyPr wrap="none" anchor="ctr"/>
          <a:lstStyle/>
          <a:p>
            <a:pPr algn="ctr"/>
            <a:r>
              <a:rPr lang="en-US">
                <a:solidFill>
                  <a:srgbClr val="000000"/>
                </a:solidFill>
              </a:rPr>
              <a:t>Yes! </a:t>
            </a:r>
          </a:p>
          <a:p>
            <a:pPr algn="ctr"/>
            <a:r>
              <a:rPr lang="en-US">
                <a:solidFill>
                  <a:srgbClr val="000000"/>
                </a:solidFill>
              </a:rPr>
              <a:t>Patients with an inflammatory </a:t>
            </a:r>
          </a:p>
          <a:p>
            <a:pPr algn="ctr"/>
            <a:r>
              <a:rPr lang="en-US">
                <a:solidFill>
                  <a:srgbClr val="000000"/>
                </a:solidFill>
              </a:rPr>
              <a:t>Disease (Alzheimer’s) are </a:t>
            </a:r>
          </a:p>
          <a:p>
            <a:pPr algn="ctr"/>
            <a:r>
              <a:rPr lang="en-US">
                <a:solidFill>
                  <a:srgbClr val="000000"/>
                </a:solidFill>
              </a:rPr>
              <a:t>at an even greater risk!</a:t>
            </a:r>
          </a:p>
        </p:txBody>
      </p:sp>
      <p:sp>
        <p:nvSpPr>
          <p:cNvPr id="37900" name="Rectangle 12"/>
          <p:cNvSpPr>
            <a:spLocks noChangeArrowheads="1"/>
          </p:cNvSpPr>
          <p:nvPr/>
        </p:nvSpPr>
        <p:spPr bwMode="auto">
          <a:xfrm>
            <a:off x="5181600" y="4343400"/>
            <a:ext cx="3505200" cy="1600200"/>
          </a:xfrm>
          <a:prstGeom prst="rect">
            <a:avLst/>
          </a:prstGeom>
          <a:solidFill>
            <a:schemeClr val="tx1"/>
          </a:solidFill>
          <a:ln w="9525">
            <a:solidFill>
              <a:srgbClr val="000000"/>
            </a:solidFill>
            <a:miter lim="800000"/>
            <a:headEnd/>
            <a:tailEnd/>
          </a:ln>
        </p:spPr>
        <p:txBody>
          <a:bodyPr wrap="none" anchor="ctr"/>
          <a:lstStyle/>
          <a:p>
            <a:pPr algn="ctr"/>
            <a:r>
              <a:rPr lang="en-US">
                <a:solidFill>
                  <a:srgbClr val="000000"/>
                </a:solidFill>
              </a:rPr>
              <a:t>Yes! This can be termed</a:t>
            </a:r>
          </a:p>
          <a:p>
            <a:pPr algn="ctr"/>
            <a:r>
              <a:rPr lang="en-US">
                <a:solidFill>
                  <a:srgbClr val="000000"/>
                </a:solidFill>
              </a:rPr>
              <a:t> “Sickness behavior” and it is seen</a:t>
            </a:r>
          </a:p>
          <a:p>
            <a:pPr algn="ctr"/>
            <a:r>
              <a:rPr lang="en-US">
                <a:solidFill>
                  <a:srgbClr val="000000"/>
                </a:solidFill>
              </a:rPr>
              <a:t> in many delirious patients</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7897"/>
                    </p:tgtEl>
                  </p:cond>
                </p:stCondLst>
                <p:endSync evt="end" delay="0">
                  <p:rtn val="all"/>
                </p:endSync>
                <p:childTnLst>
                  <p:par>
                    <p:cTn id="3" fill="hold">
                      <p:stCondLst>
                        <p:cond delay="0"/>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7899"/>
                                        </p:tgtEl>
                                        <p:attrNameLst>
                                          <p:attrName>style.visibility</p:attrName>
                                        </p:attrNameLst>
                                      </p:cBhvr>
                                      <p:to>
                                        <p:strVal val="visible"/>
                                      </p:to>
                                    </p:set>
                                    <p:animEffect transition="in" filter="box(in)">
                                      <p:cBhvr>
                                        <p:cTn id="7" dur="500"/>
                                        <p:tgtEl>
                                          <p:spTgt spid="37899"/>
                                        </p:tgtEl>
                                      </p:cBhvr>
                                    </p:animEffect>
                                  </p:childTnLst>
                                </p:cTn>
                              </p:par>
                            </p:childTnLst>
                          </p:cTn>
                        </p:par>
                      </p:childTnLst>
                    </p:cTn>
                  </p:par>
                </p:childTnLst>
              </p:cTn>
              <p:nextCondLst>
                <p:cond evt="onClick" delay="0">
                  <p:tgtEl>
                    <p:spTgt spid="37897"/>
                  </p:tgtEl>
                </p:cond>
              </p:nextCondLst>
            </p:seq>
            <p:seq concurrent="1" nextAc="seek">
              <p:cTn id="8" restart="whenNotActive" fill="hold" evtFilter="cancelBubble" nodeType="interactiveSeq">
                <p:stCondLst>
                  <p:cond evt="onClick" delay="0">
                    <p:tgtEl>
                      <p:spTgt spid="37898"/>
                    </p:tgtEl>
                  </p:cond>
                </p:stCondLst>
                <p:endSync evt="end" delay="0">
                  <p:rtn val="all"/>
                </p:endSync>
                <p:childTnLst>
                  <p:par>
                    <p:cTn id="9" fill="hold">
                      <p:stCondLst>
                        <p:cond delay="0"/>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7900"/>
                                        </p:tgtEl>
                                        <p:attrNameLst>
                                          <p:attrName>style.visibility</p:attrName>
                                        </p:attrNameLst>
                                      </p:cBhvr>
                                      <p:to>
                                        <p:strVal val="visible"/>
                                      </p:to>
                                    </p:set>
                                    <p:animEffect transition="in" filter="box(in)">
                                      <p:cBhvr>
                                        <p:cTn id="13" dur="500"/>
                                        <p:tgtEl>
                                          <p:spTgt spid="37900"/>
                                        </p:tgtEl>
                                      </p:cBhvr>
                                    </p:animEffect>
                                  </p:childTnLst>
                                </p:cTn>
                              </p:par>
                            </p:childTnLst>
                          </p:cTn>
                        </p:par>
                      </p:childTnLst>
                    </p:cTn>
                  </p:par>
                </p:childTnLst>
              </p:cTn>
              <p:nextCondLst>
                <p:cond evt="onClick" delay="0">
                  <p:tgtEl>
                    <p:spTgt spid="37898"/>
                  </p:tgtEl>
                </p:cond>
              </p:nextCondLst>
            </p:seq>
          </p:childTnLst>
        </p:cTn>
      </p:par>
    </p:tnLst>
    <p:bldLst>
      <p:bldP spid="37899" grpId="0" animBg="1"/>
      <p:bldP spid="3790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quarter" idx="10"/>
          </p:nvPr>
        </p:nvSpPr>
        <p:spPr/>
        <p:txBody>
          <a:bodyPr/>
          <a:lstStyle/>
          <a:p>
            <a:pPr>
              <a:defRPr/>
            </a:pPr>
            <a:fld id="{130BB7A3-6AD6-4385-B59F-470029F46EA9}" type="datetime1">
              <a:rPr lang="en-US"/>
              <a:pPr>
                <a:defRPr/>
              </a:pPr>
              <a:t>5/7/2010</a:t>
            </a:fld>
            <a:endParaRPr lang="en-US"/>
          </a:p>
        </p:txBody>
      </p:sp>
      <p:sp>
        <p:nvSpPr>
          <p:cNvPr id="7" name="Slide Number Placeholder 6"/>
          <p:cNvSpPr>
            <a:spLocks noGrp="1"/>
          </p:cNvSpPr>
          <p:nvPr>
            <p:ph type="sldNum" sz="quarter" idx="12"/>
          </p:nvPr>
        </p:nvSpPr>
        <p:spPr/>
        <p:txBody>
          <a:bodyPr/>
          <a:lstStyle/>
          <a:p>
            <a:pPr>
              <a:defRPr/>
            </a:pPr>
            <a:fld id="{5DF36560-2181-4E5F-9B2F-83AD21FEE5BB}" type="slidenum">
              <a:rPr lang="en-US"/>
              <a:pPr>
                <a:defRPr/>
              </a:pPr>
              <a:t>28</a:t>
            </a:fld>
            <a:endParaRPr lang="en-US"/>
          </a:p>
        </p:txBody>
      </p:sp>
      <p:sp>
        <p:nvSpPr>
          <p:cNvPr id="12290"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sz="4000" dirty="0"/>
              <a:t>Stress/Inflammation Response in Post-op patients</a:t>
            </a:r>
          </a:p>
        </p:txBody>
      </p:sp>
      <p:sp>
        <p:nvSpPr>
          <p:cNvPr id="12291" name="Rectangle 3"/>
          <p:cNvSpPr>
            <a:spLocks noGrp="1" noChangeArrowheads="1"/>
          </p:cNvSpPr>
          <p:nvPr>
            <p:ph type="body" sz="half" idx="1"/>
          </p:nvPr>
        </p:nvSpPr>
        <p:spPr>
          <a:solidFill>
            <a:schemeClr val="tx1"/>
          </a:solidFill>
          <a:ln>
            <a:solidFill>
              <a:srgbClr val="000000"/>
            </a:solidFill>
          </a:ln>
        </p:spPr>
        <p:txBody>
          <a:bodyPr/>
          <a:lstStyle/>
          <a:p>
            <a:pPr eaLnBrk="1" hangingPunct="1">
              <a:buClr>
                <a:schemeClr val="bg1"/>
              </a:buClr>
              <a:defRPr/>
            </a:pPr>
            <a:r>
              <a:rPr lang="en-US" sz="2400" smtClean="0">
                <a:solidFill>
                  <a:srgbClr val="000000"/>
                </a:solidFill>
                <a:effectLst>
                  <a:outerShdw blurRad="38100" dist="38100" dir="2700000" algn="tl">
                    <a:srgbClr val="FFFFFF"/>
                  </a:outerShdw>
                </a:effectLst>
              </a:rPr>
              <a:t>Surgery can cause a stress/inflammation response that increase inflammatory markers.</a:t>
            </a:r>
          </a:p>
          <a:p>
            <a:pPr eaLnBrk="1" hangingPunct="1">
              <a:buClr>
                <a:schemeClr val="bg1"/>
              </a:buClr>
              <a:buFont typeface="Wingdings" pitchFamily="2" charset="2"/>
              <a:buNone/>
              <a:defRPr/>
            </a:pPr>
            <a:endParaRPr lang="en-US" sz="2400" smtClean="0">
              <a:solidFill>
                <a:srgbClr val="000000"/>
              </a:solidFill>
              <a:effectLst>
                <a:outerShdw blurRad="38100" dist="38100" dir="2700000" algn="tl">
                  <a:srgbClr val="FFFFFF"/>
                </a:outerShdw>
              </a:effectLst>
            </a:endParaRPr>
          </a:p>
          <a:p>
            <a:pPr eaLnBrk="1" hangingPunct="1">
              <a:buClr>
                <a:schemeClr val="bg1"/>
              </a:buClr>
              <a:defRPr/>
            </a:pPr>
            <a:r>
              <a:rPr lang="en-US" sz="2400" smtClean="0">
                <a:solidFill>
                  <a:srgbClr val="000000"/>
                </a:solidFill>
                <a:effectLst>
                  <a:outerShdw blurRad="38100" dist="38100" dir="2700000" algn="tl">
                    <a:srgbClr val="FFFFFF"/>
                  </a:outerShdw>
                </a:effectLst>
              </a:rPr>
              <a:t>Patients undergoing major surgery are at a great risk for developing post-op delirium (POD). </a:t>
            </a:r>
          </a:p>
        </p:txBody>
      </p:sp>
      <p:sp>
        <p:nvSpPr>
          <p:cNvPr id="12292" name="Rectangle 4"/>
          <p:cNvSpPr>
            <a:spLocks noGrp="1" noChangeArrowheads="1"/>
          </p:cNvSpPr>
          <p:nvPr>
            <p:ph type="body" sz="half" idx="2"/>
          </p:nvPr>
        </p:nvSpPr>
        <p:spPr>
          <a:solidFill>
            <a:schemeClr val="tx1"/>
          </a:solidFill>
          <a:ln>
            <a:solidFill>
              <a:srgbClr val="000000"/>
            </a:solidFill>
          </a:ln>
        </p:spPr>
        <p:txBody>
          <a:bodyPr/>
          <a:lstStyle/>
          <a:p>
            <a:pPr eaLnBrk="1" hangingPunct="1">
              <a:buClr>
                <a:schemeClr val="bg1"/>
              </a:buClr>
              <a:defRPr/>
            </a:pPr>
            <a:r>
              <a:rPr lang="en-US" smtClean="0">
                <a:solidFill>
                  <a:srgbClr val="000000"/>
                </a:solidFill>
                <a:effectLst>
                  <a:outerShdw blurRad="38100" dist="38100" dir="2700000" algn="tl">
                    <a:srgbClr val="FFFFFF"/>
                  </a:outerShdw>
                </a:effectLst>
              </a:rPr>
              <a:t>There is an inflammation cascade response to the traumatized tissue that can lead to a delirious state.</a:t>
            </a:r>
          </a:p>
          <a:p>
            <a:pPr eaLnBrk="1" hangingPunct="1">
              <a:defRPr/>
            </a:pPr>
            <a:endParaRPr lang="en-US" smtClean="0"/>
          </a:p>
        </p:txBody>
      </p:sp>
      <p:sp>
        <p:nvSpPr>
          <p:cNvPr id="44038"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4039"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4040"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455613" y="273050"/>
            <a:ext cx="8226425" cy="793750"/>
          </a:xfrm>
        </p:spPr>
        <p:txBody>
          <a:bodyPr/>
          <a:lstStyle/>
          <a:p>
            <a:r>
              <a:rPr lang="en-US" sz="2400" smtClean="0">
                <a:effectLst/>
              </a:rPr>
              <a:t>How does the stress/inflammation cause delirium?</a:t>
            </a:r>
            <a:br>
              <a:rPr lang="en-US" sz="2400" smtClean="0">
                <a:effectLst/>
              </a:rPr>
            </a:br>
            <a:r>
              <a:rPr lang="en-US" sz="2000" smtClean="0">
                <a:effectLst/>
              </a:rPr>
              <a:t> (Click to proceed)</a:t>
            </a:r>
          </a:p>
        </p:txBody>
      </p:sp>
      <p:sp>
        <p:nvSpPr>
          <p:cNvPr id="67588" name="Rectangle 4"/>
          <p:cNvSpPr>
            <a:spLocks noChangeArrowheads="1"/>
          </p:cNvSpPr>
          <p:nvPr/>
        </p:nvSpPr>
        <p:spPr bwMode="auto">
          <a:xfrm>
            <a:off x="685800" y="1219200"/>
            <a:ext cx="2895600" cy="762000"/>
          </a:xfrm>
          <a:prstGeom prst="rect">
            <a:avLst/>
          </a:prstGeom>
          <a:solidFill>
            <a:srgbClr val="993366"/>
          </a:solidFill>
          <a:ln w="9525">
            <a:solidFill>
              <a:schemeClr val="tx1"/>
            </a:solidFill>
            <a:miter lim="800000"/>
            <a:headEnd/>
            <a:tailEnd/>
          </a:ln>
          <a:effectLst/>
        </p:spPr>
        <p:txBody>
          <a:bodyPr wrap="none" anchor="ctr"/>
          <a:lstStyle/>
          <a:p>
            <a:pPr algn="ctr">
              <a:defRPr/>
            </a:pPr>
            <a:r>
              <a:rPr lang="en-US">
                <a:solidFill>
                  <a:schemeClr val="tx2"/>
                </a:solidFill>
                <a:effectLst>
                  <a:outerShdw blurRad="38100" dist="38100" dir="2700000" algn="tl">
                    <a:srgbClr val="000000"/>
                  </a:outerShdw>
                </a:effectLst>
              </a:rPr>
              <a:t>Leukocytes adhere to </a:t>
            </a:r>
          </a:p>
          <a:p>
            <a:pPr algn="ctr">
              <a:defRPr/>
            </a:pPr>
            <a:r>
              <a:rPr lang="en-US">
                <a:solidFill>
                  <a:schemeClr val="tx2"/>
                </a:solidFill>
                <a:effectLst>
                  <a:outerShdw blurRad="38100" dist="38100" dir="2700000" algn="tl">
                    <a:srgbClr val="000000"/>
                  </a:outerShdw>
                </a:effectLst>
              </a:rPr>
              <a:t>endothelial cells and activate</a:t>
            </a:r>
          </a:p>
        </p:txBody>
      </p:sp>
      <p:sp>
        <p:nvSpPr>
          <p:cNvPr id="67590" name="Rectangle 6"/>
          <p:cNvSpPr>
            <a:spLocks noChangeArrowheads="1"/>
          </p:cNvSpPr>
          <p:nvPr/>
        </p:nvSpPr>
        <p:spPr bwMode="auto">
          <a:xfrm>
            <a:off x="1600200" y="2971800"/>
            <a:ext cx="3124200" cy="685800"/>
          </a:xfrm>
          <a:prstGeom prst="rect">
            <a:avLst/>
          </a:prstGeom>
          <a:solidFill>
            <a:srgbClr val="993366"/>
          </a:solidFill>
          <a:ln w="9525">
            <a:solidFill>
              <a:schemeClr val="tx1"/>
            </a:solidFill>
            <a:miter lim="800000"/>
            <a:headEnd/>
            <a:tailEnd/>
          </a:ln>
          <a:effectLst/>
        </p:spPr>
        <p:txBody>
          <a:bodyPr wrap="none" anchor="ctr"/>
          <a:lstStyle/>
          <a:p>
            <a:pPr algn="ctr">
              <a:lnSpc>
                <a:spcPct val="80000"/>
              </a:lnSpc>
              <a:defRPr/>
            </a:pPr>
            <a:r>
              <a:rPr lang="en-US">
                <a:solidFill>
                  <a:schemeClr val="tx2"/>
                </a:solidFill>
                <a:effectLst>
                  <a:outerShdw blurRad="38100" dist="38100" dir="2700000" algn="tl">
                    <a:srgbClr val="000000"/>
                  </a:outerShdw>
                </a:effectLst>
              </a:rPr>
              <a:t>Endothelial cell</a:t>
            </a:r>
          </a:p>
          <a:p>
            <a:pPr algn="ctr">
              <a:lnSpc>
                <a:spcPct val="80000"/>
              </a:lnSpc>
              <a:defRPr/>
            </a:pPr>
            <a:r>
              <a:rPr lang="en-US">
                <a:solidFill>
                  <a:schemeClr val="tx2"/>
                </a:solidFill>
                <a:effectLst>
                  <a:outerShdw blurRad="38100" dist="38100" dir="2700000" algn="tl">
                    <a:srgbClr val="000000"/>
                  </a:outerShdw>
                </a:effectLst>
              </a:rPr>
              <a:t> swelling/destruction</a:t>
            </a:r>
          </a:p>
        </p:txBody>
      </p:sp>
      <p:sp>
        <p:nvSpPr>
          <p:cNvPr id="67591" name="Rectangle 7"/>
          <p:cNvSpPr>
            <a:spLocks noChangeArrowheads="1"/>
          </p:cNvSpPr>
          <p:nvPr/>
        </p:nvSpPr>
        <p:spPr bwMode="auto">
          <a:xfrm>
            <a:off x="1066800" y="2133600"/>
            <a:ext cx="3276600" cy="685800"/>
          </a:xfrm>
          <a:prstGeom prst="rect">
            <a:avLst/>
          </a:prstGeom>
          <a:solidFill>
            <a:srgbClr val="993366"/>
          </a:solidFill>
          <a:ln w="9525">
            <a:solidFill>
              <a:schemeClr val="tx1"/>
            </a:solidFill>
            <a:miter lim="800000"/>
            <a:headEnd/>
            <a:tailEnd/>
          </a:ln>
          <a:effectLst/>
        </p:spPr>
        <p:txBody>
          <a:bodyPr wrap="none" anchor="ctr"/>
          <a:lstStyle/>
          <a:p>
            <a:pPr algn="ctr">
              <a:lnSpc>
                <a:spcPct val="80000"/>
              </a:lnSpc>
              <a:defRPr/>
            </a:pPr>
            <a:r>
              <a:rPr lang="en-US">
                <a:solidFill>
                  <a:schemeClr val="tx2"/>
                </a:solidFill>
                <a:effectLst>
                  <a:outerShdw blurRad="38100" dist="38100" dir="2700000" algn="tl">
                    <a:srgbClr val="000000"/>
                  </a:outerShdw>
                </a:effectLst>
              </a:rPr>
              <a:t>Free radicals are released after </a:t>
            </a:r>
          </a:p>
          <a:p>
            <a:pPr algn="ctr">
              <a:lnSpc>
                <a:spcPct val="80000"/>
              </a:lnSpc>
              <a:defRPr/>
            </a:pPr>
            <a:r>
              <a:rPr lang="en-US">
                <a:solidFill>
                  <a:schemeClr val="tx2"/>
                </a:solidFill>
                <a:effectLst>
                  <a:outerShdw blurRad="38100" dist="38100" dir="2700000" algn="tl">
                    <a:srgbClr val="000000"/>
                  </a:outerShdw>
                </a:effectLst>
              </a:rPr>
              <a:t>degranulation</a:t>
            </a:r>
          </a:p>
        </p:txBody>
      </p:sp>
      <p:sp>
        <p:nvSpPr>
          <p:cNvPr id="67592" name="Rectangle 8"/>
          <p:cNvSpPr>
            <a:spLocks noChangeArrowheads="1"/>
          </p:cNvSpPr>
          <p:nvPr/>
        </p:nvSpPr>
        <p:spPr bwMode="auto">
          <a:xfrm>
            <a:off x="2057400" y="3733800"/>
            <a:ext cx="3733800" cy="685800"/>
          </a:xfrm>
          <a:prstGeom prst="rect">
            <a:avLst/>
          </a:prstGeom>
          <a:solidFill>
            <a:srgbClr val="993366"/>
          </a:solidFill>
          <a:ln w="9525">
            <a:solidFill>
              <a:schemeClr val="tx1"/>
            </a:solidFill>
            <a:miter lim="800000"/>
            <a:headEnd/>
            <a:tailEnd/>
          </a:ln>
          <a:effectLst/>
        </p:spPr>
        <p:txBody>
          <a:bodyPr wrap="none" anchor="ctr"/>
          <a:lstStyle/>
          <a:p>
            <a:pPr algn="ctr">
              <a:lnSpc>
                <a:spcPct val="80000"/>
              </a:lnSpc>
              <a:defRPr/>
            </a:pPr>
            <a:r>
              <a:rPr lang="en-US">
                <a:solidFill>
                  <a:schemeClr val="tx2"/>
                </a:solidFill>
                <a:effectLst>
                  <a:outerShdw blurRad="38100" dist="38100" dir="2700000" algn="tl">
                    <a:srgbClr val="000000"/>
                  </a:outerShdw>
                </a:effectLst>
              </a:rPr>
              <a:t>   Capillary density due to narrowing </a:t>
            </a:r>
          </a:p>
          <a:p>
            <a:pPr algn="ctr">
              <a:lnSpc>
                <a:spcPct val="80000"/>
              </a:lnSpc>
              <a:defRPr/>
            </a:pPr>
            <a:r>
              <a:rPr lang="en-US">
                <a:solidFill>
                  <a:schemeClr val="tx2"/>
                </a:solidFill>
                <a:effectLst>
                  <a:outerShdw blurRad="38100" dist="38100" dir="2700000" algn="tl">
                    <a:srgbClr val="000000"/>
                  </a:outerShdw>
                </a:effectLst>
              </a:rPr>
              <a:t>of the vessel walls/     edema</a:t>
            </a:r>
          </a:p>
        </p:txBody>
      </p:sp>
      <p:sp>
        <p:nvSpPr>
          <p:cNvPr id="45062" name="AutoShape 9"/>
          <p:cNvSpPr>
            <a:spLocks noChangeArrowheads="1"/>
          </p:cNvSpPr>
          <p:nvPr/>
        </p:nvSpPr>
        <p:spPr bwMode="auto">
          <a:xfrm>
            <a:off x="2057400" y="3810000"/>
            <a:ext cx="228600" cy="228600"/>
          </a:xfrm>
          <a:prstGeom prst="upArrow">
            <a:avLst>
              <a:gd name="adj1" fmla="val 50000"/>
              <a:gd name="adj2" fmla="val 25000"/>
            </a:avLst>
          </a:prstGeom>
          <a:solidFill>
            <a:srgbClr val="333333"/>
          </a:solidFill>
          <a:ln w="9525">
            <a:solidFill>
              <a:schemeClr val="tx1"/>
            </a:solidFill>
            <a:miter lim="800000"/>
            <a:headEnd/>
            <a:tailEnd/>
          </a:ln>
        </p:spPr>
        <p:txBody>
          <a:bodyPr vert="eaVert" wrap="none" anchor="ctr"/>
          <a:lstStyle/>
          <a:p>
            <a:endParaRPr lang="en-US"/>
          </a:p>
        </p:txBody>
      </p:sp>
      <p:sp>
        <p:nvSpPr>
          <p:cNvPr id="67594" name="Rectangle 10"/>
          <p:cNvSpPr>
            <a:spLocks noChangeArrowheads="1"/>
          </p:cNvSpPr>
          <p:nvPr/>
        </p:nvSpPr>
        <p:spPr bwMode="auto">
          <a:xfrm>
            <a:off x="2514600" y="4495800"/>
            <a:ext cx="3124200" cy="685800"/>
          </a:xfrm>
          <a:prstGeom prst="rect">
            <a:avLst/>
          </a:prstGeom>
          <a:solidFill>
            <a:srgbClr val="993366"/>
          </a:solidFill>
          <a:ln w="9525">
            <a:solidFill>
              <a:schemeClr val="tx2"/>
            </a:solidFill>
            <a:miter lim="800000"/>
            <a:headEnd/>
            <a:tailEnd/>
          </a:ln>
          <a:effectLst/>
        </p:spPr>
        <p:txBody>
          <a:bodyPr wrap="none" anchor="ctr"/>
          <a:lstStyle/>
          <a:p>
            <a:pPr algn="ctr">
              <a:lnSpc>
                <a:spcPct val="80000"/>
              </a:lnSpc>
              <a:defRPr/>
            </a:pPr>
            <a:r>
              <a:rPr lang="en-US">
                <a:solidFill>
                  <a:schemeClr val="tx2"/>
                </a:solidFill>
                <a:effectLst>
                  <a:outerShdw blurRad="38100" dist="38100" dir="2700000" algn="tl">
                    <a:srgbClr val="000000"/>
                  </a:outerShdw>
                </a:effectLst>
              </a:rPr>
              <a:t>Longer distance for </a:t>
            </a:r>
          </a:p>
          <a:p>
            <a:pPr algn="ctr">
              <a:lnSpc>
                <a:spcPct val="80000"/>
              </a:lnSpc>
              <a:defRPr/>
            </a:pPr>
            <a:r>
              <a:rPr lang="en-US">
                <a:solidFill>
                  <a:schemeClr val="tx2"/>
                </a:solidFill>
                <a:effectLst>
                  <a:outerShdw blurRad="38100" dist="38100" dir="2700000" algn="tl">
                    <a:srgbClr val="000000"/>
                  </a:outerShdw>
                </a:effectLst>
              </a:rPr>
              <a:t>O2 synthesis/ neurons cannot </a:t>
            </a:r>
          </a:p>
          <a:p>
            <a:pPr algn="ctr">
              <a:lnSpc>
                <a:spcPct val="80000"/>
              </a:lnSpc>
              <a:defRPr/>
            </a:pPr>
            <a:r>
              <a:rPr lang="en-US">
                <a:solidFill>
                  <a:schemeClr val="tx2"/>
                </a:solidFill>
                <a:effectLst>
                  <a:outerShdw blurRad="38100" dist="38100" dir="2700000" algn="tl">
                    <a:srgbClr val="000000"/>
                  </a:outerShdw>
                </a:effectLst>
              </a:rPr>
              <a:t>keep up</a:t>
            </a:r>
          </a:p>
        </p:txBody>
      </p:sp>
      <p:sp>
        <p:nvSpPr>
          <p:cNvPr id="45064" name="AutoShape 11"/>
          <p:cNvSpPr>
            <a:spLocks noChangeArrowheads="1"/>
          </p:cNvSpPr>
          <p:nvPr/>
        </p:nvSpPr>
        <p:spPr bwMode="auto">
          <a:xfrm>
            <a:off x="4419600" y="4114800"/>
            <a:ext cx="228600" cy="228600"/>
          </a:xfrm>
          <a:prstGeom prst="upArrow">
            <a:avLst>
              <a:gd name="adj1" fmla="val 50000"/>
              <a:gd name="adj2" fmla="val 25000"/>
            </a:avLst>
          </a:prstGeom>
          <a:solidFill>
            <a:srgbClr val="333333"/>
          </a:solidFill>
          <a:ln w="9525">
            <a:solidFill>
              <a:schemeClr val="tx1"/>
            </a:solidFill>
            <a:miter lim="800000"/>
            <a:headEnd/>
            <a:tailEnd/>
          </a:ln>
        </p:spPr>
        <p:txBody>
          <a:bodyPr vert="eaVert" wrap="none" anchor="ctr"/>
          <a:lstStyle/>
          <a:p>
            <a:endParaRPr lang="en-US"/>
          </a:p>
        </p:txBody>
      </p:sp>
      <p:sp>
        <p:nvSpPr>
          <p:cNvPr id="67596" name="Rectangle 12"/>
          <p:cNvSpPr>
            <a:spLocks noChangeArrowheads="1"/>
          </p:cNvSpPr>
          <p:nvPr/>
        </p:nvSpPr>
        <p:spPr bwMode="auto">
          <a:xfrm>
            <a:off x="6400800" y="4495800"/>
            <a:ext cx="2438400" cy="685800"/>
          </a:xfrm>
          <a:prstGeom prst="rect">
            <a:avLst/>
          </a:prstGeom>
          <a:solidFill>
            <a:srgbClr val="993366"/>
          </a:solidFill>
          <a:ln w="9525">
            <a:solidFill>
              <a:schemeClr val="tx1"/>
            </a:solidFill>
            <a:miter lim="800000"/>
            <a:headEnd/>
            <a:tailEnd/>
          </a:ln>
        </p:spPr>
        <p:txBody>
          <a:bodyPr wrap="none" anchor="ctr"/>
          <a:lstStyle/>
          <a:p>
            <a:pPr algn="ctr"/>
            <a:r>
              <a:rPr lang="en-US">
                <a:solidFill>
                  <a:schemeClr val="tx2"/>
                </a:solidFill>
              </a:rPr>
              <a:t>No release of </a:t>
            </a:r>
          </a:p>
          <a:p>
            <a:pPr algn="ctr"/>
            <a:r>
              <a:rPr lang="en-US">
                <a:solidFill>
                  <a:schemeClr val="tx2"/>
                </a:solidFill>
              </a:rPr>
              <a:t>neurospecific enzyme</a:t>
            </a:r>
          </a:p>
        </p:txBody>
      </p:sp>
      <p:sp>
        <p:nvSpPr>
          <p:cNvPr id="67597" name="Rectangle 13"/>
          <p:cNvSpPr>
            <a:spLocks noChangeArrowheads="1"/>
          </p:cNvSpPr>
          <p:nvPr/>
        </p:nvSpPr>
        <p:spPr bwMode="auto">
          <a:xfrm>
            <a:off x="2895600" y="5257800"/>
            <a:ext cx="3429000" cy="685800"/>
          </a:xfrm>
          <a:prstGeom prst="rect">
            <a:avLst/>
          </a:prstGeom>
          <a:solidFill>
            <a:srgbClr val="993366"/>
          </a:solidFill>
          <a:ln w="9525">
            <a:solidFill>
              <a:schemeClr val="tx1"/>
            </a:solidFill>
            <a:miter lim="800000"/>
            <a:headEnd/>
            <a:tailEnd/>
          </a:ln>
          <a:effectLst/>
        </p:spPr>
        <p:txBody>
          <a:bodyPr wrap="none" anchor="ctr"/>
          <a:lstStyle/>
          <a:p>
            <a:pPr algn="ctr">
              <a:lnSpc>
                <a:spcPct val="80000"/>
              </a:lnSpc>
              <a:defRPr/>
            </a:pPr>
            <a:r>
              <a:rPr lang="en-US">
                <a:solidFill>
                  <a:schemeClr val="tx2"/>
                </a:solidFill>
                <a:effectLst>
                  <a:outerShdw blurRad="38100" dist="38100" dir="2700000" algn="tl">
                    <a:srgbClr val="000000"/>
                  </a:outerShdw>
                </a:effectLst>
              </a:rPr>
              <a:t>Perfusion due to the</a:t>
            </a:r>
          </a:p>
          <a:p>
            <a:pPr algn="ctr">
              <a:lnSpc>
                <a:spcPct val="80000"/>
              </a:lnSpc>
              <a:defRPr/>
            </a:pPr>
            <a:r>
              <a:rPr lang="en-US">
                <a:solidFill>
                  <a:schemeClr val="tx2"/>
                </a:solidFill>
                <a:effectLst>
                  <a:outerShdw blurRad="38100" dist="38100" dir="2700000" algn="tl">
                    <a:srgbClr val="000000"/>
                  </a:outerShdw>
                </a:effectLst>
              </a:rPr>
              <a:t> longer diffusion distance for O2</a:t>
            </a:r>
          </a:p>
        </p:txBody>
      </p:sp>
      <p:sp>
        <p:nvSpPr>
          <p:cNvPr id="45067" name="AutoShape 15"/>
          <p:cNvSpPr>
            <a:spLocks noChangeArrowheads="1"/>
          </p:cNvSpPr>
          <p:nvPr/>
        </p:nvSpPr>
        <p:spPr bwMode="auto">
          <a:xfrm>
            <a:off x="3200400" y="5334000"/>
            <a:ext cx="228600" cy="304800"/>
          </a:xfrm>
          <a:prstGeom prst="downArrow">
            <a:avLst>
              <a:gd name="adj1" fmla="val 50000"/>
              <a:gd name="adj2" fmla="val 33333"/>
            </a:avLst>
          </a:prstGeom>
          <a:solidFill>
            <a:srgbClr val="333333"/>
          </a:solidFill>
          <a:ln w="9525">
            <a:solidFill>
              <a:schemeClr val="tx1"/>
            </a:solidFill>
            <a:miter lim="800000"/>
            <a:headEnd/>
            <a:tailEnd/>
          </a:ln>
        </p:spPr>
        <p:txBody>
          <a:bodyPr vert="eaVert" wrap="none" anchor="ctr"/>
          <a:lstStyle/>
          <a:p>
            <a:endParaRPr lang="en-US"/>
          </a:p>
        </p:txBody>
      </p:sp>
      <p:sp>
        <p:nvSpPr>
          <p:cNvPr id="67600" name="AutoShape 16"/>
          <p:cNvSpPr>
            <a:spLocks noChangeArrowheads="1"/>
          </p:cNvSpPr>
          <p:nvPr/>
        </p:nvSpPr>
        <p:spPr bwMode="auto">
          <a:xfrm>
            <a:off x="5791200" y="4648200"/>
            <a:ext cx="381000" cy="381000"/>
          </a:xfrm>
          <a:prstGeom prst="rightArrow">
            <a:avLst>
              <a:gd name="adj1" fmla="val 50000"/>
              <a:gd name="adj2" fmla="val 25000"/>
            </a:avLst>
          </a:prstGeom>
          <a:solidFill>
            <a:srgbClr val="333333"/>
          </a:solidFill>
          <a:ln w="9525">
            <a:solidFill>
              <a:schemeClr val="tx1"/>
            </a:solidFill>
            <a:miter lim="800000"/>
            <a:headEnd/>
            <a:tailEnd/>
          </a:ln>
        </p:spPr>
        <p:txBody>
          <a:bodyPr wrap="none" anchor="ctr"/>
          <a:lstStyle/>
          <a:p>
            <a:endParaRPr lang="en-US"/>
          </a:p>
        </p:txBody>
      </p:sp>
      <p:sp>
        <p:nvSpPr>
          <p:cNvPr id="67601" name="Rectangle 17"/>
          <p:cNvSpPr>
            <a:spLocks noChangeArrowheads="1"/>
          </p:cNvSpPr>
          <p:nvPr/>
        </p:nvSpPr>
        <p:spPr bwMode="auto">
          <a:xfrm>
            <a:off x="3124200" y="6019800"/>
            <a:ext cx="6019800" cy="685800"/>
          </a:xfrm>
          <a:prstGeom prst="rect">
            <a:avLst/>
          </a:prstGeom>
          <a:solidFill>
            <a:srgbClr val="993366"/>
          </a:solidFill>
          <a:ln w="9525">
            <a:solidFill>
              <a:schemeClr val="tx1"/>
            </a:solidFill>
            <a:miter lim="800000"/>
            <a:headEnd/>
            <a:tailEnd/>
          </a:ln>
          <a:effectLst/>
        </p:spPr>
        <p:txBody>
          <a:bodyPr wrap="none" anchor="ctr"/>
          <a:lstStyle/>
          <a:p>
            <a:pPr algn="ctr">
              <a:defRPr/>
            </a:pPr>
            <a:r>
              <a:rPr lang="en-US">
                <a:solidFill>
                  <a:schemeClr val="tx2"/>
                </a:solidFill>
                <a:effectLst>
                  <a:outerShdw blurRad="38100" dist="38100" dir="2700000" algn="tl">
                    <a:srgbClr val="000000"/>
                  </a:outerShdw>
                </a:effectLst>
              </a:rPr>
              <a:t>“Acetylcholine synthesis is sensitive to low O2 tension, </a:t>
            </a:r>
          </a:p>
          <a:p>
            <a:pPr algn="ctr">
              <a:defRPr/>
            </a:pPr>
            <a:r>
              <a:rPr lang="en-US">
                <a:solidFill>
                  <a:schemeClr val="tx2"/>
                </a:solidFill>
                <a:effectLst>
                  <a:outerShdw blurRad="38100" dist="38100" dir="2700000" algn="tl">
                    <a:srgbClr val="000000"/>
                  </a:outerShdw>
                </a:effectLst>
              </a:rPr>
              <a:t>symptoms of deficiency will develop” = DELIRIUM </a:t>
            </a:r>
            <a:r>
              <a:rPr lang="en-US" sz="1200">
                <a:solidFill>
                  <a:schemeClr val="tx2"/>
                </a:solidFill>
                <a:effectLst>
                  <a:outerShdw blurRad="38100" dist="38100" dir="2700000" algn="tl">
                    <a:srgbClr val="000000"/>
                  </a:outerShdw>
                </a:effectLst>
              </a:rPr>
              <a:t>(Hala, 2007).</a:t>
            </a:r>
          </a:p>
          <a:p>
            <a:pPr algn="ctr">
              <a:lnSpc>
                <a:spcPct val="80000"/>
              </a:lnSpc>
              <a:defRPr/>
            </a:pPr>
            <a:endParaRPr lang="en-US" sz="1200">
              <a:solidFill>
                <a:schemeClr val="tx2"/>
              </a:solidFill>
              <a:effectLst>
                <a:outerShdw blurRad="38100" dist="38100" dir="2700000" algn="tl">
                  <a:srgbClr val="000000"/>
                </a:outerShdw>
              </a:effectLst>
            </a:endParaRPr>
          </a:p>
        </p:txBody>
      </p:sp>
      <p:sp>
        <p:nvSpPr>
          <p:cNvPr id="45070" name="AutoShape 19"/>
          <p:cNvSpPr>
            <a:spLocks noChangeArrowheads="1"/>
          </p:cNvSpPr>
          <p:nvPr/>
        </p:nvSpPr>
        <p:spPr bwMode="auto">
          <a:xfrm>
            <a:off x="152400" y="1752600"/>
            <a:ext cx="533400" cy="685800"/>
          </a:xfrm>
          <a:prstGeom prst="curvedRightArrow">
            <a:avLst>
              <a:gd name="adj1" fmla="val 25714"/>
              <a:gd name="adj2" fmla="val 51429"/>
              <a:gd name="adj3" fmla="val 33333"/>
            </a:avLst>
          </a:prstGeom>
          <a:solidFill>
            <a:schemeClr val="tx2"/>
          </a:solidFill>
          <a:ln w="9525">
            <a:solidFill>
              <a:schemeClr val="tx1"/>
            </a:solidFill>
            <a:miter lim="800000"/>
            <a:headEnd/>
            <a:tailEnd/>
          </a:ln>
        </p:spPr>
        <p:txBody>
          <a:bodyPr wrap="none" anchor="ctr"/>
          <a:lstStyle/>
          <a:p>
            <a:endParaRPr lang="en-US"/>
          </a:p>
        </p:txBody>
      </p:sp>
      <p:sp>
        <p:nvSpPr>
          <p:cNvPr id="45071" name="AutoShape 20"/>
          <p:cNvSpPr>
            <a:spLocks noChangeArrowheads="1"/>
          </p:cNvSpPr>
          <p:nvPr/>
        </p:nvSpPr>
        <p:spPr bwMode="auto">
          <a:xfrm>
            <a:off x="533400" y="2438400"/>
            <a:ext cx="457200" cy="685800"/>
          </a:xfrm>
          <a:prstGeom prst="curvedRightArrow">
            <a:avLst>
              <a:gd name="adj1" fmla="val 30000"/>
              <a:gd name="adj2" fmla="val 60000"/>
              <a:gd name="adj3" fmla="val 33333"/>
            </a:avLst>
          </a:prstGeom>
          <a:solidFill>
            <a:schemeClr val="tx2"/>
          </a:solidFill>
          <a:ln w="9525">
            <a:solidFill>
              <a:schemeClr val="tx1"/>
            </a:solidFill>
            <a:miter lim="800000"/>
            <a:headEnd/>
            <a:tailEnd/>
          </a:ln>
        </p:spPr>
        <p:txBody>
          <a:bodyPr wrap="none" anchor="ctr"/>
          <a:lstStyle/>
          <a:p>
            <a:endParaRPr lang="en-US"/>
          </a:p>
        </p:txBody>
      </p:sp>
      <p:sp>
        <p:nvSpPr>
          <p:cNvPr id="45072" name="AutoShape 23"/>
          <p:cNvSpPr>
            <a:spLocks noChangeArrowheads="1"/>
          </p:cNvSpPr>
          <p:nvPr/>
        </p:nvSpPr>
        <p:spPr bwMode="auto">
          <a:xfrm>
            <a:off x="1905000" y="4724400"/>
            <a:ext cx="533400" cy="990600"/>
          </a:xfrm>
          <a:prstGeom prst="curvedRightArrow">
            <a:avLst>
              <a:gd name="adj1" fmla="val 37143"/>
              <a:gd name="adj2" fmla="val 74286"/>
              <a:gd name="adj3" fmla="val 33333"/>
            </a:avLst>
          </a:prstGeom>
          <a:solidFill>
            <a:schemeClr val="tx2"/>
          </a:solidFill>
          <a:ln w="9525">
            <a:solidFill>
              <a:schemeClr val="tx1"/>
            </a:solidFill>
            <a:miter lim="800000"/>
            <a:headEnd/>
            <a:tailEnd/>
          </a:ln>
        </p:spPr>
        <p:txBody>
          <a:bodyPr wrap="none" anchor="ctr"/>
          <a:lstStyle/>
          <a:p>
            <a:endParaRPr lang="en-US"/>
          </a:p>
        </p:txBody>
      </p:sp>
      <p:sp>
        <p:nvSpPr>
          <p:cNvPr id="45073" name="AutoShape 24"/>
          <p:cNvSpPr>
            <a:spLocks noChangeArrowheads="1"/>
          </p:cNvSpPr>
          <p:nvPr/>
        </p:nvSpPr>
        <p:spPr bwMode="auto">
          <a:xfrm>
            <a:off x="2209800" y="5715000"/>
            <a:ext cx="609600" cy="914400"/>
          </a:xfrm>
          <a:prstGeom prst="curvedRightArrow">
            <a:avLst>
              <a:gd name="adj1" fmla="val 30000"/>
              <a:gd name="adj2" fmla="val 60000"/>
              <a:gd name="adj3" fmla="val 33333"/>
            </a:avLst>
          </a:prstGeom>
          <a:solidFill>
            <a:schemeClr val="tx2"/>
          </a:solidFill>
          <a:ln w="9525">
            <a:solidFill>
              <a:schemeClr val="tx1"/>
            </a:solidFill>
            <a:miter lim="800000"/>
            <a:headEnd/>
            <a:tailEnd/>
          </a:ln>
        </p:spPr>
        <p:txBody>
          <a:bodyPr wrap="none" anchor="ctr"/>
          <a:lstStyle/>
          <a:p>
            <a:endParaRPr lang="en-US"/>
          </a:p>
        </p:txBody>
      </p:sp>
      <p:sp>
        <p:nvSpPr>
          <p:cNvPr id="45074" name="AutoShape 25"/>
          <p:cNvSpPr>
            <a:spLocks noChangeArrowheads="1"/>
          </p:cNvSpPr>
          <p:nvPr/>
        </p:nvSpPr>
        <p:spPr bwMode="auto">
          <a:xfrm>
            <a:off x="1371600" y="3886200"/>
            <a:ext cx="609600" cy="914400"/>
          </a:xfrm>
          <a:prstGeom prst="curvedRightArrow">
            <a:avLst>
              <a:gd name="adj1" fmla="val 30000"/>
              <a:gd name="adj2" fmla="val 60000"/>
              <a:gd name="adj3" fmla="val 33333"/>
            </a:avLst>
          </a:prstGeom>
          <a:solidFill>
            <a:schemeClr val="tx2"/>
          </a:solidFill>
          <a:ln w="9525">
            <a:solidFill>
              <a:schemeClr val="tx1"/>
            </a:solidFill>
            <a:miter lim="800000"/>
            <a:headEnd/>
            <a:tailEnd/>
          </a:ln>
        </p:spPr>
        <p:txBody>
          <a:bodyPr wrap="none" anchor="ctr"/>
          <a:lstStyle/>
          <a:p>
            <a:endParaRPr lang="en-US"/>
          </a:p>
        </p:txBody>
      </p:sp>
      <p:sp>
        <p:nvSpPr>
          <p:cNvPr id="45075" name="AutoShape 26"/>
          <p:cNvSpPr>
            <a:spLocks noChangeArrowheads="1"/>
          </p:cNvSpPr>
          <p:nvPr/>
        </p:nvSpPr>
        <p:spPr bwMode="auto">
          <a:xfrm>
            <a:off x="914400" y="3124200"/>
            <a:ext cx="609600" cy="914400"/>
          </a:xfrm>
          <a:prstGeom prst="curvedRightArrow">
            <a:avLst>
              <a:gd name="adj1" fmla="val 30000"/>
              <a:gd name="adj2" fmla="val 60000"/>
              <a:gd name="adj3" fmla="val 33333"/>
            </a:avLst>
          </a:prstGeom>
          <a:solidFill>
            <a:schemeClr val="tx2"/>
          </a:solidFill>
          <a:ln w="9525">
            <a:solidFill>
              <a:schemeClr val="tx1"/>
            </a:solidFill>
            <a:miter lim="800000"/>
            <a:headEnd/>
            <a:tailEnd/>
          </a:ln>
        </p:spPr>
        <p:txBody>
          <a:bodyPr wrap="none" anchor="ctr"/>
          <a:lstStyle/>
          <a:p>
            <a:endParaRPr lang="en-US"/>
          </a:p>
        </p:txBody>
      </p:sp>
      <p:sp>
        <p:nvSpPr>
          <p:cNvPr id="45076" name="AutoShape 4">
            <a:hlinkClick r:id="" action="ppaction://hlinkshowjump?jump=previousslide" highlightClick="1"/>
          </p:cNvPr>
          <p:cNvSpPr>
            <a:spLocks noChangeArrowheads="1"/>
          </p:cNvSpPr>
          <p:nvPr/>
        </p:nvSpPr>
        <p:spPr bwMode="auto">
          <a:xfrm>
            <a:off x="0" y="6400800"/>
            <a:ext cx="457200" cy="4572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5077" name="AutoShape 5">
            <a:hlinkClick r:id="rId2" action="ppaction://hlinksldjump" highlightClick="1"/>
          </p:cNvPr>
          <p:cNvSpPr>
            <a:spLocks noChangeArrowheads="1"/>
          </p:cNvSpPr>
          <p:nvPr/>
        </p:nvSpPr>
        <p:spPr bwMode="auto">
          <a:xfrm>
            <a:off x="457200" y="6400800"/>
            <a:ext cx="533400" cy="4572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5078" name="AutoShape 6">
            <a:hlinkClick r:id="" action="ppaction://hlinkshowjump?jump=nextslide" highlightClick="1"/>
          </p:cNvPr>
          <p:cNvSpPr>
            <a:spLocks noChangeArrowheads="1"/>
          </p:cNvSpPr>
          <p:nvPr/>
        </p:nvSpPr>
        <p:spPr bwMode="auto">
          <a:xfrm>
            <a:off x="990600" y="6400800"/>
            <a:ext cx="457200" cy="4572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7588"/>
                                        </p:tgtEl>
                                        <p:attrNameLst>
                                          <p:attrName>style.visibility</p:attrName>
                                        </p:attrNameLst>
                                      </p:cBhvr>
                                      <p:to>
                                        <p:strVal val="visible"/>
                                      </p:to>
                                    </p:set>
                                    <p:animEffect transition="in" filter="box(in)">
                                      <p:cBhvr>
                                        <p:cTn id="7" dur="500"/>
                                        <p:tgtEl>
                                          <p:spTgt spid="6758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5070"/>
                                        </p:tgtEl>
                                        <p:attrNameLst>
                                          <p:attrName>style.visibility</p:attrName>
                                        </p:attrNameLst>
                                      </p:cBhvr>
                                      <p:to>
                                        <p:strVal val="visible"/>
                                      </p:to>
                                    </p:set>
                                    <p:animEffect transition="in" filter="box(in)">
                                      <p:cBhvr>
                                        <p:cTn id="12" dur="500"/>
                                        <p:tgtEl>
                                          <p:spTgt spid="45070"/>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67591"/>
                                        </p:tgtEl>
                                        <p:attrNameLst>
                                          <p:attrName>style.visibility</p:attrName>
                                        </p:attrNameLst>
                                      </p:cBhvr>
                                      <p:to>
                                        <p:strVal val="visible"/>
                                      </p:to>
                                    </p:set>
                                    <p:animEffect transition="in" filter="box(in)">
                                      <p:cBhvr>
                                        <p:cTn id="15" dur="500"/>
                                        <p:tgtEl>
                                          <p:spTgt spid="67591"/>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45071"/>
                                        </p:tgtEl>
                                        <p:attrNameLst>
                                          <p:attrName>style.visibility</p:attrName>
                                        </p:attrNameLst>
                                      </p:cBhvr>
                                      <p:to>
                                        <p:strVal val="visible"/>
                                      </p:to>
                                    </p:set>
                                    <p:animEffect transition="in" filter="box(in)">
                                      <p:cBhvr>
                                        <p:cTn id="20" dur="500"/>
                                        <p:tgtEl>
                                          <p:spTgt spid="45071"/>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67590"/>
                                        </p:tgtEl>
                                        <p:attrNameLst>
                                          <p:attrName>style.visibility</p:attrName>
                                        </p:attrNameLst>
                                      </p:cBhvr>
                                      <p:to>
                                        <p:strVal val="visible"/>
                                      </p:to>
                                    </p:set>
                                    <p:animEffect transition="in" filter="box(in)">
                                      <p:cBhvr>
                                        <p:cTn id="23" dur="500"/>
                                        <p:tgtEl>
                                          <p:spTgt spid="67590"/>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45075"/>
                                        </p:tgtEl>
                                        <p:attrNameLst>
                                          <p:attrName>style.visibility</p:attrName>
                                        </p:attrNameLst>
                                      </p:cBhvr>
                                      <p:to>
                                        <p:strVal val="visible"/>
                                      </p:to>
                                    </p:set>
                                    <p:animEffect transition="in" filter="box(in)">
                                      <p:cBhvr>
                                        <p:cTn id="28" dur="500"/>
                                        <p:tgtEl>
                                          <p:spTgt spid="45075"/>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5062"/>
                                        </p:tgtEl>
                                        <p:attrNameLst>
                                          <p:attrName>style.visibility</p:attrName>
                                        </p:attrNameLst>
                                      </p:cBhvr>
                                      <p:to>
                                        <p:strVal val="visible"/>
                                      </p:to>
                                    </p:set>
                                    <p:animEffect transition="in" filter="box(in)">
                                      <p:cBhvr>
                                        <p:cTn id="31" dur="500"/>
                                        <p:tgtEl>
                                          <p:spTgt spid="45062"/>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67592"/>
                                        </p:tgtEl>
                                        <p:attrNameLst>
                                          <p:attrName>style.visibility</p:attrName>
                                        </p:attrNameLst>
                                      </p:cBhvr>
                                      <p:to>
                                        <p:strVal val="visible"/>
                                      </p:to>
                                    </p:set>
                                    <p:animEffect transition="in" filter="box(in)">
                                      <p:cBhvr>
                                        <p:cTn id="34" dur="500"/>
                                        <p:tgtEl>
                                          <p:spTgt spid="67592"/>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45064"/>
                                        </p:tgtEl>
                                        <p:attrNameLst>
                                          <p:attrName>style.visibility</p:attrName>
                                        </p:attrNameLst>
                                      </p:cBhvr>
                                      <p:to>
                                        <p:strVal val="visible"/>
                                      </p:to>
                                    </p:set>
                                    <p:animEffect transition="in" filter="box(in)">
                                      <p:cBhvr>
                                        <p:cTn id="37" dur="500"/>
                                        <p:tgtEl>
                                          <p:spTgt spid="45064"/>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5074"/>
                                        </p:tgtEl>
                                        <p:attrNameLst>
                                          <p:attrName>style.visibility</p:attrName>
                                        </p:attrNameLst>
                                      </p:cBhvr>
                                      <p:to>
                                        <p:strVal val="visible"/>
                                      </p:to>
                                    </p:set>
                                    <p:animEffect transition="in" filter="box(in)">
                                      <p:cBhvr>
                                        <p:cTn id="42" dur="500"/>
                                        <p:tgtEl>
                                          <p:spTgt spid="45074"/>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67594"/>
                                        </p:tgtEl>
                                        <p:attrNameLst>
                                          <p:attrName>style.visibility</p:attrName>
                                        </p:attrNameLst>
                                      </p:cBhvr>
                                      <p:to>
                                        <p:strVal val="visible"/>
                                      </p:to>
                                    </p:set>
                                    <p:animEffect transition="in" filter="box(in)">
                                      <p:cBhvr>
                                        <p:cTn id="45" dur="500"/>
                                        <p:tgtEl>
                                          <p:spTgt spid="67594"/>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67600"/>
                                        </p:tgtEl>
                                        <p:attrNameLst>
                                          <p:attrName>style.visibility</p:attrName>
                                        </p:attrNameLst>
                                      </p:cBhvr>
                                      <p:to>
                                        <p:strVal val="visible"/>
                                      </p:to>
                                    </p:set>
                                    <p:animEffect transition="in" filter="box(in)">
                                      <p:cBhvr>
                                        <p:cTn id="50" dur="500"/>
                                        <p:tgtEl>
                                          <p:spTgt spid="67600"/>
                                        </p:tgtEl>
                                      </p:cBhvr>
                                    </p:animEffect>
                                  </p:childTnLst>
                                </p:cTn>
                              </p:par>
                              <p:par>
                                <p:cTn id="51" presetID="4" presetClass="entr" presetSubtype="16" fill="hold" grpId="0" nodeType="withEffect">
                                  <p:stCondLst>
                                    <p:cond delay="0"/>
                                  </p:stCondLst>
                                  <p:childTnLst>
                                    <p:set>
                                      <p:cBhvr>
                                        <p:cTn id="52" dur="1" fill="hold">
                                          <p:stCondLst>
                                            <p:cond delay="0"/>
                                          </p:stCondLst>
                                        </p:cTn>
                                        <p:tgtEl>
                                          <p:spTgt spid="67596"/>
                                        </p:tgtEl>
                                        <p:attrNameLst>
                                          <p:attrName>style.visibility</p:attrName>
                                        </p:attrNameLst>
                                      </p:cBhvr>
                                      <p:to>
                                        <p:strVal val="visible"/>
                                      </p:to>
                                    </p:set>
                                    <p:animEffect transition="in" filter="box(in)">
                                      <p:cBhvr>
                                        <p:cTn id="53" dur="500"/>
                                        <p:tgtEl>
                                          <p:spTgt spid="67596"/>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45072"/>
                                        </p:tgtEl>
                                        <p:attrNameLst>
                                          <p:attrName>style.visibility</p:attrName>
                                        </p:attrNameLst>
                                      </p:cBhvr>
                                      <p:to>
                                        <p:strVal val="visible"/>
                                      </p:to>
                                    </p:set>
                                    <p:animEffect transition="in" filter="box(in)">
                                      <p:cBhvr>
                                        <p:cTn id="58" dur="500"/>
                                        <p:tgtEl>
                                          <p:spTgt spid="45072"/>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67597"/>
                                        </p:tgtEl>
                                        <p:attrNameLst>
                                          <p:attrName>style.visibility</p:attrName>
                                        </p:attrNameLst>
                                      </p:cBhvr>
                                      <p:to>
                                        <p:strVal val="visible"/>
                                      </p:to>
                                    </p:set>
                                    <p:animEffect transition="in" filter="box(in)">
                                      <p:cBhvr>
                                        <p:cTn id="61" dur="500"/>
                                        <p:tgtEl>
                                          <p:spTgt spid="67597"/>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45067"/>
                                        </p:tgtEl>
                                        <p:attrNameLst>
                                          <p:attrName>style.visibility</p:attrName>
                                        </p:attrNameLst>
                                      </p:cBhvr>
                                      <p:to>
                                        <p:strVal val="visible"/>
                                      </p:to>
                                    </p:set>
                                    <p:animEffect transition="in" filter="box(in)">
                                      <p:cBhvr>
                                        <p:cTn id="64" dur="500"/>
                                        <p:tgtEl>
                                          <p:spTgt spid="45067"/>
                                        </p:tgtEl>
                                      </p:cBhvr>
                                    </p:animEffect>
                                  </p:childTnLst>
                                </p:cTn>
                              </p:par>
                            </p:childTnLst>
                          </p:cTn>
                        </p:par>
                      </p:childTnLst>
                    </p:cTn>
                  </p:par>
                  <p:par>
                    <p:cTn id="65" fill="hold">
                      <p:stCondLst>
                        <p:cond delay="indefinite"/>
                      </p:stCondLst>
                      <p:childTnLst>
                        <p:par>
                          <p:cTn id="66" fill="hold">
                            <p:stCondLst>
                              <p:cond delay="0"/>
                            </p:stCondLst>
                            <p:childTnLst>
                              <p:par>
                                <p:cTn id="67" presetID="4" presetClass="entr" presetSubtype="16" fill="hold" grpId="0" nodeType="clickEffect">
                                  <p:stCondLst>
                                    <p:cond delay="0"/>
                                  </p:stCondLst>
                                  <p:childTnLst>
                                    <p:set>
                                      <p:cBhvr>
                                        <p:cTn id="68" dur="1" fill="hold">
                                          <p:stCondLst>
                                            <p:cond delay="0"/>
                                          </p:stCondLst>
                                        </p:cTn>
                                        <p:tgtEl>
                                          <p:spTgt spid="45073"/>
                                        </p:tgtEl>
                                        <p:attrNameLst>
                                          <p:attrName>style.visibility</p:attrName>
                                        </p:attrNameLst>
                                      </p:cBhvr>
                                      <p:to>
                                        <p:strVal val="visible"/>
                                      </p:to>
                                    </p:set>
                                    <p:animEffect transition="in" filter="box(in)">
                                      <p:cBhvr>
                                        <p:cTn id="69" dur="500"/>
                                        <p:tgtEl>
                                          <p:spTgt spid="45073"/>
                                        </p:tgtEl>
                                      </p:cBhvr>
                                    </p:animEffect>
                                  </p:childTnLst>
                                </p:cTn>
                              </p:par>
                              <p:par>
                                <p:cTn id="70" presetID="4" presetClass="entr" presetSubtype="16" fill="hold" grpId="0" nodeType="withEffect">
                                  <p:stCondLst>
                                    <p:cond delay="0"/>
                                  </p:stCondLst>
                                  <p:childTnLst>
                                    <p:set>
                                      <p:cBhvr>
                                        <p:cTn id="71" dur="1" fill="hold">
                                          <p:stCondLst>
                                            <p:cond delay="0"/>
                                          </p:stCondLst>
                                        </p:cTn>
                                        <p:tgtEl>
                                          <p:spTgt spid="67601"/>
                                        </p:tgtEl>
                                        <p:attrNameLst>
                                          <p:attrName>style.visibility</p:attrName>
                                        </p:attrNameLst>
                                      </p:cBhvr>
                                      <p:to>
                                        <p:strVal val="visible"/>
                                      </p:to>
                                    </p:set>
                                    <p:animEffect transition="in" filter="box(in)">
                                      <p:cBhvr>
                                        <p:cTn id="72" dur="500"/>
                                        <p:tgtEl>
                                          <p:spTgt spid="67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animBg="1"/>
      <p:bldP spid="67590" grpId="0" animBg="1"/>
      <p:bldP spid="67591" grpId="0" animBg="1"/>
      <p:bldP spid="67592" grpId="0" animBg="1"/>
      <p:bldP spid="45062" grpId="0" animBg="1"/>
      <p:bldP spid="67594" grpId="0" animBg="1"/>
      <p:bldP spid="45064" grpId="0" animBg="1"/>
      <p:bldP spid="67596" grpId="0" animBg="1"/>
      <p:bldP spid="67597" grpId="0" animBg="1"/>
      <p:bldP spid="45067" grpId="0" animBg="1"/>
      <p:bldP spid="67600" grpId="0" animBg="1"/>
      <p:bldP spid="67601" grpId="0" animBg="1"/>
      <p:bldP spid="45070" grpId="0" animBg="1"/>
      <p:bldP spid="45071" grpId="0" animBg="1"/>
      <p:bldP spid="45072" grpId="0" animBg="1"/>
      <p:bldP spid="45073" grpId="0" animBg="1"/>
      <p:bldP spid="45074" grpId="0" animBg="1"/>
      <p:bldP spid="4507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fld id="{9DF9BC0B-0354-4AC7-9401-EB2F8065EAFC}" type="datetime1">
              <a:rPr lang="en-US"/>
              <a:pPr>
                <a:defRPr/>
              </a:pPr>
              <a:t>5/7/2010</a:t>
            </a:fld>
            <a:endParaRPr lang="en-US"/>
          </a:p>
        </p:txBody>
      </p:sp>
      <p:sp>
        <p:nvSpPr>
          <p:cNvPr id="9" name="Slide Number Placeholder 5"/>
          <p:cNvSpPr>
            <a:spLocks noGrp="1"/>
          </p:cNvSpPr>
          <p:nvPr>
            <p:ph type="sldNum" sz="quarter" idx="12"/>
          </p:nvPr>
        </p:nvSpPr>
        <p:spPr/>
        <p:txBody>
          <a:bodyPr/>
          <a:lstStyle/>
          <a:p>
            <a:pPr>
              <a:defRPr/>
            </a:pPr>
            <a:fld id="{A34DA9C0-E372-400A-8824-BDE0320715A6}" type="slidenum">
              <a:rPr lang="en-US"/>
              <a:pPr>
                <a:defRPr/>
              </a:pPr>
              <a:t>3</a:t>
            </a:fld>
            <a:endParaRPr lang="en-US"/>
          </a:p>
        </p:txBody>
      </p:sp>
      <p:sp>
        <p:nvSpPr>
          <p:cNvPr id="15362" name="Rectangle 2"/>
          <p:cNvSpPr>
            <a:spLocks noGrp="1" noChangeArrowheads="1"/>
          </p:cNvSpPr>
          <p:nvPr>
            <p:ph type="title"/>
          </p:nvPr>
        </p:nvSpPr>
        <p:spPr>
          <a:solidFill>
            <a:srgbClr val="993366"/>
          </a:solidFill>
        </p:spPr>
        <p:txBody>
          <a:bodyPr/>
          <a:lstStyle/>
          <a:p>
            <a:pPr eaLnBrk="1" hangingPunct="1">
              <a:defRPr/>
            </a:pPr>
            <a:r>
              <a:rPr lang="en-US"/>
              <a:t>Expected Outcomes</a:t>
            </a:r>
          </a:p>
        </p:txBody>
      </p:sp>
      <p:sp>
        <p:nvSpPr>
          <p:cNvPr id="15363" name="Rectangle 3"/>
          <p:cNvSpPr>
            <a:spLocks noGrp="1" noChangeArrowheads="1"/>
          </p:cNvSpPr>
          <p:nvPr>
            <p:ph type="body" idx="1"/>
          </p:nvPr>
        </p:nvSpPr>
        <p:spPr>
          <a:solidFill>
            <a:schemeClr val="tx1"/>
          </a:solidFill>
          <a:ln>
            <a:solidFill>
              <a:srgbClr val="000000"/>
            </a:solidFill>
          </a:ln>
        </p:spPr>
        <p:txBody>
          <a:bodyPr/>
          <a:lstStyle/>
          <a:p>
            <a:pPr eaLnBrk="1" hangingPunct="1">
              <a:buClr>
                <a:schemeClr val="bg1"/>
              </a:buClr>
              <a:defRPr/>
            </a:pPr>
            <a:r>
              <a:rPr lang="en-US" smtClean="0">
                <a:solidFill>
                  <a:srgbClr val="000000"/>
                </a:solidFill>
                <a:effectLst>
                  <a:outerShdw blurRad="38100" dist="38100" dir="2700000" algn="tl">
                    <a:srgbClr val="FFFFFF"/>
                  </a:outerShdw>
                </a:effectLst>
              </a:rPr>
              <a:t>Understand the causes of hospital acquired delirium.</a:t>
            </a:r>
          </a:p>
          <a:p>
            <a:pPr eaLnBrk="1" hangingPunct="1">
              <a:buClr>
                <a:schemeClr val="bg1"/>
              </a:buClr>
              <a:defRPr/>
            </a:pPr>
            <a:r>
              <a:rPr lang="en-US" smtClean="0">
                <a:solidFill>
                  <a:srgbClr val="000000"/>
                </a:solidFill>
                <a:effectLst>
                  <a:outerShdw blurRad="38100" dist="38100" dir="2700000" algn="tl">
                    <a:srgbClr val="FFFFFF"/>
                  </a:outerShdw>
                </a:effectLst>
              </a:rPr>
              <a:t>Recognize appropriate nursing interventions to prevent hospital acquired delirium</a:t>
            </a:r>
          </a:p>
          <a:p>
            <a:pPr eaLnBrk="1" hangingPunct="1">
              <a:buClr>
                <a:schemeClr val="bg1"/>
              </a:buClr>
              <a:defRPr/>
            </a:pPr>
            <a:r>
              <a:rPr lang="en-US" smtClean="0">
                <a:solidFill>
                  <a:srgbClr val="000000"/>
                </a:solidFill>
                <a:effectLst>
                  <a:outerShdw blurRad="38100" dist="38100" dir="2700000" algn="tl">
                    <a:srgbClr val="FFFFFF"/>
                  </a:outerShdw>
                </a:effectLst>
              </a:rPr>
              <a:t>Understand that prevention is the best treatment for this medical condition.</a:t>
            </a:r>
          </a:p>
        </p:txBody>
      </p:sp>
      <p:sp>
        <p:nvSpPr>
          <p:cNvPr id="18437"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18438"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18439"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63F0AD07-348F-4256-9620-DB9979848F1C}"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EB4115A7-F56A-4468-9489-2DE601256AFF}" type="slidenum">
              <a:rPr lang="en-US"/>
              <a:pPr>
                <a:defRPr/>
              </a:pPr>
              <a:t>30</a:t>
            </a:fld>
            <a:endParaRPr lang="en-US"/>
          </a:p>
        </p:txBody>
      </p:sp>
      <p:sp>
        <p:nvSpPr>
          <p:cNvPr id="53250"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smtClean="0"/>
              <a:t>Post-Op Delirium</a:t>
            </a:r>
          </a:p>
        </p:txBody>
      </p:sp>
      <p:sp>
        <p:nvSpPr>
          <p:cNvPr id="53251" name="Rectangle 3"/>
          <p:cNvSpPr>
            <a:spLocks noGrp="1" noChangeArrowheads="1"/>
          </p:cNvSpPr>
          <p:nvPr>
            <p:ph type="body" idx="1"/>
          </p:nvPr>
        </p:nvSpPr>
        <p:spPr>
          <a:solidFill>
            <a:schemeClr val="tx1"/>
          </a:solidFill>
          <a:ln>
            <a:solidFill>
              <a:srgbClr val="000000"/>
            </a:solidFill>
          </a:ln>
        </p:spPr>
        <p:txBody>
          <a:bodyPr/>
          <a:lstStyle/>
          <a:p>
            <a:pPr eaLnBrk="1" hangingPunct="1">
              <a:lnSpc>
                <a:spcPct val="90000"/>
              </a:lnSpc>
              <a:buClr>
                <a:srgbClr val="4B4B6E"/>
              </a:buClr>
              <a:defRPr/>
            </a:pPr>
            <a:r>
              <a:rPr lang="en-US" sz="2000" smtClean="0">
                <a:solidFill>
                  <a:srgbClr val="000000"/>
                </a:solidFill>
                <a:effectLst>
                  <a:outerShdw blurRad="38100" dist="38100" dir="2700000" algn="tl">
                    <a:srgbClr val="FFFFFF"/>
                  </a:outerShdw>
                </a:effectLst>
              </a:rPr>
              <a:t>After leukocyte-endothelial cell interaction, the inflammation process may lead to perfusion impairment.</a:t>
            </a:r>
          </a:p>
          <a:p>
            <a:pPr eaLnBrk="1" hangingPunct="1">
              <a:lnSpc>
                <a:spcPct val="90000"/>
              </a:lnSpc>
              <a:buClr>
                <a:srgbClr val="4B4B6E"/>
              </a:buClr>
              <a:buFont typeface="Wingdings" pitchFamily="2" charset="2"/>
              <a:buNone/>
              <a:defRPr/>
            </a:pPr>
            <a:endParaRPr lang="en-US" sz="2000" smtClean="0">
              <a:solidFill>
                <a:srgbClr val="000000"/>
              </a:solidFill>
              <a:effectLst>
                <a:outerShdw blurRad="38100" dist="38100" dir="2700000" algn="tl">
                  <a:srgbClr val="FFFFFF"/>
                </a:outerShdw>
              </a:effectLst>
            </a:endParaRPr>
          </a:p>
          <a:p>
            <a:pPr eaLnBrk="1" hangingPunct="1">
              <a:lnSpc>
                <a:spcPct val="90000"/>
              </a:lnSpc>
              <a:buClr>
                <a:srgbClr val="4B4B6E"/>
              </a:buClr>
              <a:defRPr/>
            </a:pPr>
            <a:r>
              <a:rPr lang="en-US" sz="2000" smtClean="0">
                <a:solidFill>
                  <a:srgbClr val="000000"/>
                </a:solidFill>
                <a:effectLst>
                  <a:outerShdw blurRad="38100" dist="38100" dir="2700000" algn="tl">
                    <a:srgbClr val="FFFFFF"/>
                  </a:outerShdw>
                </a:effectLst>
              </a:rPr>
              <a:t>Blood flow in the capillaries can become disrupted.</a:t>
            </a:r>
          </a:p>
          <a:p>
            <a:pPr eaLnBrk="1" hangingPunct="1">
              <a:lnSpc>
                <a:spcPct val="90000"/>
              </a:lnSpc>
              <a:buClr>
                <a:srgbClr val="4B4B6E"/>
              </a:buClr>
              <a:buFont typeface="Wingdings" pitchFamily="2" charset="2"/>
              <a:buNone/>
              <a:defRPr/>
            </a:pPr>
            <a:endParaRPr lang="en-US" sz="2000" smtClean="0">
              <a:solidFill>
                <a:srgbClr val="000000"/>
              </a:solidFill>
              <a:effectLst>
                <a:outerShdw blurRad="38100" dist="38100" dir="2700000" algn="tl">
                  <a:srgbClr val="FFFFFF"/>
                </a:outerShdw>
              </a:effectLst>
            </a:endParaRPr>
          </a:p>
          <a:p>
            <a:pPr eaLnBrk="1" hangingPunct="1">
              <a:lnSpc>
                <a:spcPct val="90000"/>
              </a:lnSpc>
              <a:buClr>
                <a:srgbClr val="4B4B6E"/>
              </a:buClr>
              <a:defRPr/>
            </a:pPr>
            <a:r>
              <a:rPr lang="en-US" sz="2000" smtClean="0">
                <a:solidFill>
                  <a:srgbClr val="000000"/>
                </a:solidFill>
                <a:effectLst>
                  <a:outerShdw blurRad="38100" dist="38100" dir="2700000" algn="tl">
                    <a:srgbClr val="FFFFFF"/>
                  </a:outerShdw>
                </a:effectLst>
              </a:rPr>
              <a:t>“This may hinder the organisms’ ability to heal. “No-reflow” phenomenon which can explain why some patients suffer from permanent cognitive impairments once they recover from a delirious state” </a:t>
            </a:r>
            <a:r>
              <a:rPr lang="en-US" sz="1200" smtClean="0">
                <a:solidFill>
                  <a:srgbClr val="000000"/>
                </a:solidFill>
                <a:effectLst>
                  <a:outerShdw blurRad="38100" dist="38100" dir="2700000" algn="tl">
                    <a:srgbClr val="FFFFFF"/>
                  </a:outerShdw>
                </a:effectLst>
              </a:rPr>
              <a:t>(Barbosa, 2008).</a:t>
            </a:r>
          </a:p>
        </p:txBody>
      </p:sp>
      <p:sp>
        <p:nvSpPr>
          <p:cNvPr id="46085"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6086"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6087"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4"/>
          <p:cNvSpPr>
            <a:spLocks noGrp="1"/>
          </p:cNvSpPr>
          <p:nvPr>
            <p:ph type="dt" sz="quarter" idx="10"/>
          </p:nvPr>
        </p:nvSpPr>
        <p:spPr/>
        <p:txBody>
          <a:bodyPr/>
          <a:lstStyle/>
          <a:p>
            <a:pPr>
              <a:defRPr/>
            </a:pPr>
            <a:fld id="{9FCF73B4-045B-4EF8-A44F-56DA3E000920}" type="datetime1">
              <a:rPr lang="en-US"/>
              <a:pPr>
                <a:defRPr/>
              </a:pPr>
              <a:t>5/7/2010</a:t>
            </a:fld>
            <a:endParaRPr lang="en-US"/>
          </a:p>
        </p:txBody>
      </p:sp>
      <p:sp>
        <p:nvSpPr>
          <p:cNvPr id="9" name="Slide Number Placeholder 6"/>
          <p:cNvSpPr>
            <a:spLocks noGrp="1"/>
          </p:cNvSpPr>
          <p:nvPr>
            <p:ph type="sldNum" sz="quarter" idx="12"/>
          </p:nvPr>
        </p:nvSpPr>
        <p:spPr/>
        <p:txBody>
          <a:bodyPr/>
          <a:lstStyle/>
          <a:p>
            <a:pPr>
              <a:defRPr/>
            </a:pPr>
            <a:fld id="{BD883464-8DD4-46CD-ABED-6010D4A82438}" type="slidenum">
              <a:rPr lang="en-US"/>
              <a:pPr>
                <a:defRPr/>
              </a:pPr>
              <a:t>31</a:t>
            </a:fld>
            <a:endParaRPr lang="en-US"/>
          </a:p>
        </p:txBody>
      </p:sp>
      <p:sp>
        <p:nvSpPr>
          <p:cNvPr id="50178"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dirty="0"/>
              <a:t>Pathophysiology of delirium</a:t>
            </a:r>
          </a:p>
        </p:txBody>
      </p:sp>
      <p:sp>
        <p:nvSpPr>
          <p:cNvPr id="50179" name="Rectangle 3"/>
          <p:cNvSpPr>
            <a:spLocks noGrp="1" noChangeArrowheads="1"/>
          </p:cNvSpPr>
          <p:nvPr>
            <p:ph type="body" sz="half" idx="1"/>
          </p:nvPr>
        </p:nvSpPr>
        <p:spPr>
          <a:solidFill>
            <a:schemeClr val="tx1"/>
          </a:solidFill>
          <a:ln>
            <a:solidFill>
              <a:srgbClr val="000000"/>
            </a:solidFill>
          </a:ln>
        </p:spPr>
        <p:txBody>
          <a:bodyPr/>
          <a:lstStyle/>
          <a:p>
            <a:pPr eaLnBrk="1" hangingPunct="1">
              <a:buClr>
                <a:schemeClr val="bg1"/>
              </a:buClr>
              <a:defRPr/>
            </a:pPr>
            <a:r>
              <a:rPr lang="en-US" sz="2400" b="1" smtClean="0">
                <a:solidFill>
                  <a:srgbClr val="000000"/>
                </a:solidFill>
                <a:effectLst>
                  <a:outerShdw blurRad="38100" dist="38100" dir="2700000" algn="tl">
                    <a:srgbClr val="FFFFFF"/>
                  </a:outerShdw>
                </a:effectLst>
              </a:rPr>
              <a:t>Direct brain insults</a:t>
            </a:r>
            <a:r>
              <a:rPr lang="en-US" sz="2400" smtClean="0">
                <a:solidFill>
                  <a:srgbClr val="000000"/>
                </a:solidFill>
                <a:effectLst>
                  <a:outerShdw blurRad="38100" dist="38100" dir="2700000" algn="tl">
                    <a:srgbClr val="FFFFFF"/>
                  </a:outerShdw>
                </a:effectLst>
              </a:rPr>
              <a:t> </a:t>
            </a:r>
            <a:r>
              <a:rPr lang="en-US" sz="2000" smtClean="0">
                <a:solidFill>
                  <a:srgbClr val="000000"/>
                </a:solidFill>
                <a:effectLst>
                  <a:outerShdw blurRad="38100" dist="38100" dir="2700000" algn="tl">
                    <a:srgbClr val="FFFFFF"/>
                  </a:outerShdw>
                </a:effectLst>
              </a:rPr>
              <a:t>(Hypotension, hypoxia, infarcts, hemorrhage etc.)</a:t>
            </a:r>
          </a:p>
          <a:p>
            <a:pPr eaLnBrk="1" hangingPunct="1">
              <a:buClr>
                <a:schemeClr val="bg1"/>
              </a:buClr>
              <a:defRPr/>
            </a:pPr>
            <a:r>
              <a:rPr lang="en-US" sz="2400" smtClean="0">
                <a:solidFill>
                  <a:srgbClr val="000000"/>
                </a:solidFill>
                <a:effectLst>
                  <a:outerShdw blurRad="38100" dist="38100" dir="2700000" algn="tl">
                    <a:srgbClr val="FFFFFF"/>
                  </a:outerShdw>
                </a:effectLst>
              </a:rPr>
              <a:t>compromise brain function</a:t>
            </a:r>
          </a:p>
          <a:p>
            <a:pPr eaLnBrk="1" hangingPunct="1">
              <a:buClr>
                <a:schemeClr val="bg1"/>
              </a:buClr>
              <a:defRPr/>
            </a:pPr>
            <a:r>
              <a:rPr lang="en-US" sz="2400" smtClean="0">
                <a:solidFill>
                  <a:srgbClr val="000000"/>
                </a:solidFill>
                <a:effectLst>
                  <a:outerShdw blurRad="38100" dist="38100" dir="2700000" algn="tl">
                    <a:srgbClr val="FFFFFF"/>
                  </a:outerShdw>
                </a:effectLst>
              </a:rPr>
              <a:t> energy depletion</a:t>
            </a:r>
          </a:p>
          <a:p>
            <a:pPr eaLnBrk="1" hangingPunct="1">
              <a:buClr>
                <a:schemeClr val="bg1"/>
              </a:buClr>
              <a:defRPr/>
            </a:pPr>
            <a:r>
              <a:rPr lang="en-US" sz="2400" smtClean="0">
                <a:solidFill>
                  <a:srgbClr val="000000"/>
                </a:solidFill>
                <a:effectLst>
                  <a:outerShdw blurRad="38100" dist="38100" dir="2700000" algn="tl">
                    <a:srgbClr val="FFFFFF"/>
                  </a:outerShdw>
                </a:effectLst>
              </a:rPr>
              <a:t>changes in neurotransmitter levels</a:t>
            </a:r>
          </a:p>
          <a:p>
            <a:pPr eaLnBrk="1" hangingPunct="1">
              <a:buClr>
                <a:schemeClr val="bg1"/>
              </a:buClr>
              <a:defRPr/>
            </a:pPr>
            <a:r>
              <a:rPr lang="en-US" sz="2400" smtClean="0">
                <a:solidFill>
                  <a:srgbClr val="000000"/>
                </a:solidFill>
                <a:effectLst>
                  <a:outerShdw blurRad="38100" dist="38100" dir="2700000" algn="tl">
                    <a:srgbClr val="FFFFFF"/>
                  </a:outerShdw>
                </a:effectLst>
              </a:rPr>
              <a:t>metabolic abnormalities</a:t>
            </a:r>
          </a:p>
          <a:p>
            <a:pPr eaLnBrk="1" hangingPunct="1">
              <a:buClr>
                <a:schemeClr val="bg1"/>
              </a:buClr>
              <a:buFont typeface="Wingdings" pitchFamily="2" charset="2"/>
              <a:buNone/>
              <a:defRPr/>
            </a:pPr>
            <a:endParaRPr lang="en-US" sz="2000" smtClean="0"/>
          </a:p>
        </p:txBody>
      </p:sp>
      <p:sp>
        <p:nvSpPr>
          <p:cNvPr id="50181" name="Rectangle 5"/>
          <p:cNvSpPr>
            <a:spLocks noGrp="1" noChangeArrowheads="1"/>
          </p:cNvSpPr>
          <p:nvPr>
            <p:ph sz="half" idx="2"/>
          </p:nvPr>
        </p:nvSpPr>
        <p:spPr/>
        <p:txBody>
          <a:bodyPr/>
          <a:lstStyle/>
          <a:p>
            <a:pPr eaLnBrk="1" hangingPunct="1">
              <a:defRPr/>
            </a:pPr>
            <a:endParaRPr lang="en-US" sz="2800"/>
          </a:p>
        </p:txBody>
      </p:sp>
      <p:pic>
        <p:nvPicPr>
          <p:cNvPr id="47110" name="Picture 7" descr="b2"/>
          <p:cNvPicPr>
            <a:picLocks noChangeAspect="1" noChangeArrowheads="1"/>
          </p:cNvPicPr>
          <p:nvPr/>
        </p:nvPicPr>
        <p:blipFill>
          <a:blip r:embed="rId2"/>
          <a:srcRect/>
          <a:stretch>
            <a:fillRect/>
          </a:stretch>
        </p:blipFill>
        <p:spPr bwMode="auto">
          <a:xfrm>
            <a:off x="4648200" y="1600200"/>
            <a:ext cx="4267200" cy="4495800"/>
          </a:xfrm>
          <a:prstGeom prst="rect">
            <a:avLst/>
          </a:prstGeom>
          <a:noFill/>
          <a:ln w="9525">
            <a:noFill/>
            <a:miter lim="800000"/>
            <a:headEnd/>
            <a:tailEnd/>
          </a:ln>
        </p:spPr>
      </p:pic>
      <p:sp>
        <p:nvSpPr>
          <p:cNvPr id="47111" name="Text Box 8"/>
          <p:cNvSpPr txBox="1">
            <a:spLocks noChangeArrowheads="1"/>
          </p:cNvSpPr>
          <p:nvPr/>
        </p:nvSpPr>
        <p:spPr bwMode="auto">
          <a:xfrm>
            <a:off x="5257800" y="6096000"/>
            <a:ext cx="3048000" cy="457200"/>
          </a:xfrm>
          <a:prstGeom prst="rect">
            <a:avLst/>
          </a:prstGeom>
          <a:noFill/>
          <a:ln w="9525">
            <a:noFill/>
            <a:miter lim="800000"/>
            <a:headEnd/>
            <a:tailEnd/>
          </a:ln>
        </p:spPr>
        <p:txBody>
          <a:bodyPr>
            <a:spAutoFit/>
          </a:bodyPr>
          <a:lstStyle/>
          <a:p>
            <a:pPr eaLnBrk="0" hangingPunct="0">
              <a:spcBef>
                <a:spcPct val="50000"/>
              </a:spcBef>
            </a:pPr>
            <a:r>
              <a:rPr lang="en-US" sz="1200"/>
              <a:t>Permission to use image granted from Nature Reviews Neurology </a:t>
            </a:r>
          </a:p>
        </p:txBody>
      </p:sp>
      <p:sp>
        <p:nvSpPr>
          <p:cNvPr id="47112"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7113" name="AutoShape 5">
            <a:hlinkClick r:id="rId3"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7114"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fld id="{F100653E-EAE7-4525-B252-387E23154D04}" type="datetime1">
              <a:rPr lang="en-US"/>
              <a:pPr>
                <a:defRPr/>
              </a:pPr>
              <a:t>5/7/2010</a:t>
            </a:fld>
            <a:endParaRPr lang="en-US"/>
          </a:p>
        </p:txBody>
      </p:sp>
      <p:sp>
        <p:nvSpPr>
          <p:cNvPr id="9" name="Slide Number Placeholder 5"/>
          <p:cNvSpPr>
            <a:spLocks noGrp="1"/>
          </p:cNvSpPr>
          <p:nvPr>
            <p:ph type="sldNum" sz="quarter" idx="12"/>
          </p:nvPr>
        </p:nvSpPr>
        <p:spPr/>
        <p:txBody>
          <a:bodyPr/>
          <a:lstStyle/>
          <a:p>
            <a:pPr>
              <a:defRPr/>
            </a:pPr>
            <a:fld id="{83D7C700-9965-4BEC-B055-CFD7A063D96F}" type="slidenum">
              <a:rPr lang="en-US"/>
              <a:pPr>
                <a:defRPr/>
              </a:pPr>
              <a:t>32</a:t>
            </a:fld>
            <a:endParaRPr lang="en-US"/>
          </a:p>
        </p:txBody>
      </p:sp>
      <p:sp>
        <p:nvSpPr>
          <p:cNvPr id="58370"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Quiz Three</a:t>
            </a:r>
          </a:p>
        </p:txBody>
      </p:sp>
      <p:sp>
        <p:nvSpPr>
          <p:cNvPr id="58371" name="Rectangle 3"/>
          <p:cNvSpPr>
            <a:spLocks noGrp="1" noChangeArrowheads="1"/>
          </p:cNvSpPr>
          <p:nvPr>
            <p:ph type="body" idx="1"/>
          </p:nvPr>
        </p:nvSpPr>
        <p:spPr>
          <a:xfrm>
            <a:off x="533400" y="1600200"/>
            <a:ext cx="8226425" cy="4497388"/>
          </a:xfrm>
          <a:solidFill>
            <a:schemeClr val="tx1"/>
          </a:solidFill>
          <a:ln>
            <a:solidFill>
              <a:srgbClr val="000000"/>
            </a:solidFill>
          </a:ln>
        </p:spPr>
        <p:txBody>
          <a:bodyPr/>
          <a:lstStyle/>
          <a:p>
            <a:pPr eaLnBrk="1" hangingPunct="1">
              <a:buFont typeface="Wingdings" pitchFamily="2" charset="2"/>
              <a:buNone/>
              <a:defRPr/>
            </a:pPr>
            <a:r>
              <a:rPr lang="en-US" sz="2000" dirty="0" smtClean="0">
                <a:solidFill>
                  <a:srgbClr val="000000"/>
                </a:solidFill>
                <a:effectLst>
                  <a:outerShdw blurRad="38100" dist="38100" dir="2700000" algn="tl">
                    <a:srgbClr val="FFFFFF"/>
                  </a:outerShdw>
                </a:effectLst>
              </a:rPr>
              <a:t>What </a:t>
            </a:r>
            <a:r>
              <a:rPr lang="en-US" sz="2000" dirty="0">
                <a:solidFill>
                  <a:srgbClr val="000000"/>
                </a:solidFill>
                <a:effectLst>
                  <a:outerShdw blurRad="38100" dist="38100" dir="2700000" algn="tl">
                    <a:srgbClr val="FFFFFF"/>
                  </a:outerShdw>
                </a:effectLst>
              </a:rPr>
              <a:t>is </a:t>
            </a:r>
            <a:r>
              <a:rPr lang="en-US" sz="2000" dirty="0" smtClean="0">
                <a:solidFill>
                  <a:srgbClr val="000000"/>
                </a:solidFill>
                <a:effectLst>
                  <a:outerShdw blurRad="38100" dist="38100" dir="2700000" algn="tl">
                    <a:srgbClr val="FFFFFF"/>
                  </a:outerShdw>
                </a:effectLst>
              </a:rPr>
              <a:t>one of the theories </a:t>
            </a:r>
            <a:r>
              <a:rPr lang="en-US" sz="2000" dirty="0">
                <a:solidFill>
                  <a:srgbClr val="000000"/>
                </a:solidFill>
                <a:effectLst>
                  <a:outerShdw blurRad="38100" dist="38100" dir="2700000" algn="tl">
                    <a:srgbClr val="FFFFFF"/>
                  </a:outerShdw>
                </a:effectLst>
              </a:rPr>
              <a:t>of the </a:t>
            </a:r>
            <a:r>
              <a:rPr lang="en-US" sz="2000" dirty="0" smtClean="0">
                <a:solidFill>
                  <a:srgbClr val="000000"/>
                </a:solidFill>
                <a:effectLst>
                  <a:outerShdw blurRad="38100" dist="38100" dir="2700000" algn="tl">
                    <a:srgbClr val="FFFFFF"/>
                  </a:outerShdw>
                </a:effectLst>
              </a:rPr>
              <a:t>cause of </a:t>
            </a:r>
            <a:r>
              <a:rPr lang="en-US" sz="2000" dirty="0">
                <a:solidFill>
                  <a:srgbClr val="000000"/>
                </a:solidFill>
                <a:effectLst>
                  <a:outerShdw blurRad="38100" dist="38100" dir="2700000" algn="tl">
                    <a:srgbClr val="FFFFFF"/>
                  </a:outerShdw>
                </a:effectLst>
              </a:rPr>
              <a:t>delirium?</a:t>
            </a:r>
          </a:p>
          <a:p>
            <a:pPr eaLnBrk="1" hangingPunct="1">
              <a:buFont typeface="Wingdings" pitchFamily="2" charset="2"/>
              <a:buNone/>
              <a:defRPr/>
            </a:pPr>
            <a:endParaRPr lang="en-US" sz="2000" dirty="0">
              <a:solidFill>
                <a:srgbClr val="000000"/>
              </a:solidFill>
              <a:effectLst>
                <a:outerShdw blurRad="38100" dist="38100" dir="2700000" algn="tl">
                  <a:srgbClr val="FFFFFF"/>
                </a:outerShdw>
              </a:effectLst>
            </a:endParaRPr>
          </a:p>
          <a:p>
            <a:pPr eaLnBrk="1" hangingPunct="1">
              <a:buFont typeface="Wingdings" pitchFamily="2" charset="2"/>
              <a:buNone/>
              <a:defRPr/>
            </a:pPr>
            <a:endParaRPr lang="en-US" sz="2000" dirty="0">
              <a:solidFill>
                <a:srgbClr val="000000"/>
              </a:solidFill>
              <a:effectLst>
                <a:outerShdw blurRad="38100" dist="38100" dir="2700000" algn="tl">
                  <a:srgbClr val="FFFFFF"/>
                </a:outerShdw>
              </a:effectLst>
            </a:endParaRPr>
          </a:p>
          <a:p>
            <a:pPr eaLnBrk="1" hangingPunct="1">
              <a:buFont typeface="Wingdings" pitchFamily="2" charset="2"/>
              <a:buNone/>
              <a:defRPr/>
            </a:pPr>
            <a:endParaRPr lang="en-US" sz="2000" dirty="0">
              <a:solidFill>
                <a:srgbClr val="000000"/>
              </a:solidFill>
              <a:effectLst>
                <a:outerShdw blurRad="38100" dist="38100" dir="2700000" algn="tl">
                  <a:srgbClr val="FFFFFF"/>
                </a:outerShdw>
              </a:effectLst>
            </a:endParaRPr>
          </a:p>
          <a:p>
            <a:pPr eaLnBrk="1" hangingPunct="1">
              <a:buFont typeface="Wingdings" pitchFamily="2" charset="2"/>
              <a:buNone/>
              <a:defRPr/>
            </a:pPr>
            <a:endParaRPr lang="en-US" sz="2000" dirty="0">
              <a:solidFill>
                <a:srgbClr val="000000"/>
              </a:solidFill>
              <a:effectLst>
                <a:outerShdw blurRad="38100" dist="38100" dir="2700000" algn="tl">
                  <a:srgbClr val="FFFFFF"/>
                </a:outerShdw>
              </a:effectLst>
            </a:endParaRPr>
          </a:p>
          <a:p>
            <a:pPr eaLnBrk="1" hangingPunct="1">
              <a:buFont typeface="Wingdings" pitchFamily="2" charset="2"/>
              <a:buNone/>
              <a:defRPr/>
            </a:pPr>
            <a:endParaRPr lang="en-US" sz="2000" dirty="0">
              <a:solidFill>
                <a:srgbClr val="000000"/>
              </a:solidFill>
              <a:effectLst>
                <a:outerShdw blurRad="38100" dist="38100" dir="2700000" algn="tl">
                  <a:srgbClr val="FFFFFF"/>
                </a:outerShdw>
              </a:effectLst>
            </a:endParaRPr>
          </a:p>
        </p:txBody>
      </p:sp>
      <p:sp>
        <p:nvSpPr>
          <p:cNvPr id="58378" name="Rectangle 10"/>
          <p:cNvSpPr>
            <a:spLocks noChangeArrowheads="1"/>
          </p:cNvSpPr>
          <p:nvPr/>
        </p:nvSpPr>
        <p:spPr bwMode="auto">
          <a:xfrm>
            <a:off x="838200" y="2133600"/>
            <a:ext cx="2590800" cy="838200"/>
          </a:xfrm>
          <a:prstGeom prst="rect">
            <a:avLst/>
          </a:prstGeom>
          <a:solidFill>
            <a:srgbClr val="C0C0C0"/>
          </a:solidFill>
          <a:ln w="9525">
            <a:solidFill>
              <a:srgbClr val="000000"/>
            </a:solidFill>
            <a:miter lim="800000"/>
            <a:headEnd/>
            <a:tailEnd/>
          </a:ln>
        </p:spPr>
        <p:txBody>
          <a:bodyPr wrap="none" anchor="ctr"/>
          <a:lstStyle/>
          <a:p>
            <a:pPr marL="342900" indent="-342900" algn="ctr" eaLnBrk="0" hangingPunct="0">
              <a:buFontTx/>
              <a:buAutoNum type="alphaUcPeriod"/>
            </a:pPr>
            <a:r>
              <a:rPr lang="en-US">
                <a:solidFill>
                  <a:srgbClr val="000000"/>
                </a:solidFill>
              </a:rPr>
              <a:t>Reduction of </a:t>
            </a:r>
          </a:p>
          <a:p>
            <a:pPr marL="342900" indent="-342900" algn="ctr" eaLnBrk="0" hangingPunct="0"/>
            <a:r>
              <a:rPr lang="en-US">
                <a:solidFill>
                  <a:srgbClr val="000000"/>
                </a:solidFill>
              </a:rPr>
              <a:t>inflammatory response</a:t>
            </a:r>
          </a:p>
        </p:txBody>
      </p:sp>
      <p:sp>
        <p:nvSpPr>
          <p:cNvPr id="45062" name="Rectangle 12"/>
          <p:cNvSpPr>
            <a:spLocks noChangeArrowheads="1"/>
          </p:cNvSpPr>
          <p:nvPr/>
        </p:nvSpPr>
        <p:spPr bwMode="auto">
          <a:xfrm>
            <a:off x="838200" y="3276600"/>
            <a:ext cx="2590800" cy="838200"/>
          </a:xfrm>
          <a:prstGeom prst="rect">
            <a:avLst/>
          </a:prstGeom>
          <a:solidFill>
            <a:srgbClr val="C0C0C0"/>
          </a:solidFill>
          <a:ln w="9525">
            <a:solidFill>
              <a:srgbClr val="000000"/>
            </a:solidFill>
            <a:miter lim="800000"/>
            <a:headEnd/>
            <a:tailEnd/>
          </a:ln>
        </p:spPr>
        <p:txBody>
          <a:bodyPr wrap="none" anchor="ctr"/>
          <a:lstStyle/>
          <a:p>
            <a:pPr algn="ctr" eaLnBrk="0" hangingPunct="0"/>
            <a:r>
              <a:rPr lang="en-US">
                <a:solidFill>
                  <a:srgbClr val="000000"/>
                </a:solidFill>
              </a:rPr>
              <a:t>B. Acetylcholine </a:t>
            </a:r>
          </a:p>
          <a:p>
            <a:pPr algn="ctr" eaLnBrk="0" hangingPunct="0"/>
            <a:r>
              <a:rPr lang="en-US">
                <a:solidFill>
                  <a:srgbClr val="000000"/>
                </a:solidFill>
              </a:rPr>
              <a:t>deficiency</a:t>
            </a:r>
          </a:p>
        </p:txBody>
      </p:sp>
      <p:sp>
        <p:nvSpPr>
          <p:cNvPr id="45063" name="Rectangle 13"/>
          <p:cNvSpPr>
            <a:spLocks noChangeArrowheads="1"/>
          </p:cNvSpPr>
          <p:nvPr/>
        </p:nvSpPr>
        <p:spPr bwMode="auto">
          <a:xfrm>
            <a:off x="838200" y="4419600"/>
            <a:ext cx="2590800" cy="838200"/>
          </a:xfrm>
          <a:prstGeom prst="rect">
            <a:avLst/>
          </a:prstGeom>
          <a:solidFill>
            <a:srgbClr val="C0C0C0"/>
          </a:solidFill>
          <a:ln w="9525">
            <a:solidFill>
              <a:srgbClr val="000000"/>
            </a:solidFill>
            <a:miter lim="800000"/>
            <a:headEnd/>
            <a:tailEnd/>
          </a:ln>
        </p:spPr>
        <p:txBody>
          <a:bodyPr wrap="none" anchor="ctr"/>
          <a:lstStyle/>
          <a:p>
            <a:pPr algn="ctr" eaLnBrk="0" hangingPunct="0"/>
            <a:r>
              <a:rPr lang="en-US">
                <a:solidFill>
                  <a:srgbClr val="000000"/>
                </a:solidFill>
              </a:rPr>
              <a:t>C. Decrease in cytokines</a:t>
            </a:r>
          </a:p>
        </p:txBody>
      </p:sp>
      <p:sp>
        <p:nvSpPr>
          <p:cNvPr id="48136"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8137"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8138"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5068" name="Rectangle 12"/>
          <p:cNvSpPr>
            <a:spLocks noChangeArrowheads="1"/>
          </p:cNvSpPr>
          <p:nvPr/>
        </p:nvSpPr>
        <p:spPr bwMode="auto">
          <a:xfrm>
            <a:off x="3505200" y="3276600"/>
            <a:ext cx="4267200" cy="990600"/>
          </a:xfrm>
          <a:prstGeom prst="rect">
            <a:avLst/>
          </a:prstGeom>
          <a:solidFill>
            <a:srgbClr val="993366"/>
          </a:solidFill>
          <a:ln w="9525">
            <a:solidFill>
              <a:schemeClr val="tx1"/>
            </a:solidFill>
            <a:miter lim="800000"/>
            <a:headEnd/>
            <a:tailEnd/>
          </a:ln>
        </p:spPr>
        <p:txBody>
          <a:bodyPr wrap="none" anchor="ctr"/>
          <a:lstStyle/>
          <a:p>
            <a:pPr algn="ctr"/>
            <a:r>
              <a:rPr lang="en-US"/>
              <a:t>Yes! It has been shown in </a:t>
            </a:r>
          </a:p>
          <a:p>
            <a:pPr algn="ctr"/>
            <a:r>
              <a:rPr lang="en-US"/>
              <a:t>delirious pts that ACH deficiency causes</a:t>
            </a:r>
          </a:p>
          <a:p>
            <a:pPr algn="ctr"/>
            <a:r>
              <a:rPr lang="en-US"/>
              <a:t>delirious behaviors</a:t>
            </a:r>
          </a:p>
        </p:txBody>
      </p:sp>
      <p:sp>
        <p:nvSpPr>
          <p:cNvPr id="45069" name="Rectangle 13"/>
          <p:cNvSpPr>
            <a:spLocks noChangeArrowheads="1"/>
          </p:cNvSpPr>
          <p:nvPr/>
        </p:nvSpPr>
        <p:spPr bwMode="auto">
          <a:xfrm>
            <a:off x="3505200" y="2133600"/>
            <a:ext cx="3733800" cy="1066800"/>
          </a:xfrm>
          <a:prstGeom prst="rect">
            <a:avLst/>
          </a:prstGeom>
          <a:solidFill>
            <a:srgbClr val="993366"/>
          </a:solidFill>
          <a:ln w="9525">
            <a:solidFill>
              <a:schemeClr val="tx1"/>
            </a:solidFill>
            <a:miter lim="800000"/>
            <a:headEnd/>
            <a:tailEnd/>
          </a:ln>
        </p:spPr>
        <p:txBody>
          <a:bodyPr wrap="none" anchor="ctr"/>
          <a:lstStyle/>
          <a:p>
            <a:pPr algn="ctr"/>
            <a:r>
              <a:rPr lang="en-US"/>
              <a:t>No. There is an extreme increase</a:t>
            </a:r>
          </a:p>
          <a:p>
            <a:pPr algn="ctr"/>
            <a:r>
              <a:rPr lang="en-US"/>
              <a:t> in the severity of </a:t>
            </a:r>
          </a:p>
          <a:p>
            <a:pPr algn="ctr"/>
            <a:r>
              <a:rPr lang="en-US"/>
              <a:t>the inflammation response</a:t>
            </a:r>
          </a:p>
        </p:txBody>
      </p:sp>
      <p:sp>
        <p:nvSpPr>
          <p:cNvPr id="45070" name="Rectangle 14"/>
          <p:cNvSpPr>
            <a:spLocks noChangeArrowheads="1"/>
          </p:cNvSpPr>
          <p:nvPr/>
        </p:nvSpPr>
        <p:spPr bwMode="auto">
          <a:xfrm>
            <a:off x="3505200" y="4419600"/>
            <a:ext cx="5029200" cy="1219200"/>
          </a:xfrm>
          <a:prstGeom prst="rect">
            <a:avLst/>
          </a:prstGeom>
          <a:solidFill>
            <a:srgbClr val="993366"/>
          </a:solidFill>
          <a:ln w="9525">
            <a:solidFill>
              <a:schemeClr val="tx1"/>
            </a:solidFill>
            <a:miter lim="800000"/>
            <a:headEnd/>
            <a:tailEnd/>
          </a:ln>
        </p:spPr>
        <p:txBody>
          <a:bodyPr wrap="none" anchor="ctr"/>
          <a:lstStyle/>
          <a:p>
            <a:pPr algn="ctr"/>
            <a:r>
              <a:rPr lang="en-US"/>
              <a:t>No. There is a marked increase </a:t>
            </a:r>
          </a:p>
          <a:p>
            <a:pPr algn="ctr"/>
            <a:r>
              <a:rPr lang="en-US"/>
              <a:t>in the levels of cytokines in a delirious </a:t>
            </a:r>
          </a:p>
          <a:p>
            <a:pPr algn="ctr"/>
            <a:r>
              <a:rPr lang="en-US"/>
              <a:t>Patient, due to the stress/inflammation response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8378"/>
                    </p:tgtEl>
                  </p:cond>
                </p:stCondLst>
                <p:endSync evt="end" delay="0">
                  <p:rtn val="all"/>
                </p:endSync>
                <p:childTnLst>
                  <p:par>
                    <p:cTn id="3" fill="hold">
                      <p:stCondLst>
                        <p:cond delay="0"/>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5069"/>
                                        </p:tgtEl>
                                        <p:attrNameLst>
                                          <p:attrName>style.visibility</p:attrName>
                                        </p:attrNameLst>
                                      </p:cBhvr>
                                      <p:to>
                                        <p:strVal val="visible"/>
                                      </p:to>
                                    </p:set>
                                    <p:animEffect transition="in" filter="box(in)">
                                      <p:cBhvr>
                                        <p:cTn id="7" dur="500"/>
                                        <p:tgtEl>
                                          <p:spTgt spid="45069"/>
                                        </p:tgtEl>
                                      </p:cBhvr>
                                    </p:animEffect>
                                  </p:childTnLst>
                                </p:cTn>
                              </p:par>
                            </p:childTnLst>
                          </p:cTn>
                        </p:par>
                      </p:childTnLst>
                    </p:cTn>
                  </p:par>
                </p:childTnLst>
              </p:cTn>
              <p:nextCondLst>
                <p:cond evt="onClick" delay="0">
                  <p:tgtEl>
                    <p:spTgt spid="58378"/>
                  </p:tgtEl>
                </p:cond>
              </p:nextCondLst>
            </p:seq>
            <p:seq concurrent="1" nextAc="seek">
              <p:cTn id="8" restart="whenNotActive" fill="hold" evtFilter="cancelBubble" nodeType="interactiveSeq">
                <p:stCondLst>
                  <p:cond evt="onClick" delay="0">
                    <p:tgtEl>
                      <p:spTgt spid="45062"/>
                    </p:tgtEl>
                  </p:cond>
                </p:stCondLst>
                <p:endSync evt="end" delay="0">
                  <p:rtn val="all"/>
                </p:endSync>
                <p:childTnLst>
                  <p:par>
                    <p:cTn id="9" fill="hold">
                      <p:stCondLst>
                        <p:cond delay="0"/>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5068"/>
                                        </p:tgtEl>
                                        <p:attrNameLst>
                                          <p:attrName>style.visibility</p:attrName>
                                        </p:attrNameLst>
                                      </p:cBhvr>
                                      <p:to>
                                        <p:strVal val="visible"/>
                                      </p:to>
                                    </p:set>
                                    <p:animEffect transition="in" filter="box(in)">
                                      <p:cBhvr>
                                        <p:cTn id="13" dur="500"/>
                                        <p:tgtEl>
                                          <p:spTgt spid="45068"/>
                                        </p:tgtEl>
                                      </p:cBhvr>
                                    </p:animEffect>
                                  </p:childTnLst>
                                </p:cTn>
                              </p:par>
                            </p:childTnLst>
                          </p:cTn>
                        </p:par>
                      </p:childTnLst>
                    </p:cTn>
                  </p:par>
                </p:childTnLst>
              </p:cTn>
              <p:nextCondLst>
                <p:cond evt="onClick" delay="0">
                  <p:tgtEl>
                    <p:spTgt spid="45062"/>
                  </p:tgtEl>
                </p:cond>
              </p:nextCondLst>
            </p:seq>
            <p:seq concurrent="1" nextAc="seek">
              <p:cTn id="14" restart="whenNotActive" fill="hold" evtFilter="cancelBubble" nodeType="interactiveSeq">
                <p:stCondLst>
                  <p:cond evt="onClick" delay="0">
                    <p:tgtEl>
                      <p:spTgt spid="45063"/>
                    </p:tgtEl>
                  </p:cond>
                </p:stCondLst>
                <p:endSync evt="end" delay="0">
                  <p:rtn val="all"/>
                </p:endSync>
                <p:childTnLst>
                  <p:par>
                    <p:cTn id="15" fill="hold">
                      <p:stCondLst>
                        <p:cond delay="0"/>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45070"/>
                                        </p:tgtEl>
                                        <p:attrNameLst>
                                          <p:attrName>style.visibility</p:attrName>
                                        </p:attrNameLst>
                                      </p:cBhvr>
                                      <p:to>
                                        <p:strVal val="visible"/>
                                      </p:to>
                                    </p:set>
                                    <p:animEffect transition="in" filter="box(in)">
                                      <p:cBhvr>
                                        <p:cTn id="19" dur="500"/>
                                        <p:tgtEl>
                                          <p:spTgt spid="45070"/>
                                        </p:tgtEl>
                                      </p:cBhvr>
                                    </p:animEffect>
                                  </p:childTnLst>
                                </p:cTn>
                              </p:par>
                            </p:childTnLst>
                          </p:cTn>
                        </p:par>
                      </p:childTnLst>
                    </p:cTn>
                  </p:par>
                </p:childTnLst>
              </p:cTn>
              <p:nextCondLst>
                <p:cond evt="onClick" delay="0">
                  <p:tgtEl>
                    <p:spTgt spid="45063"/>
                  </p:tgtEl>
                </p:cond>
              </p:nextCondLst>
            </p:seq>
          </p:childTnLst>
        </p:cTn>
      </p:par>
    </p:tnLst>
    <p:bldLst>
      <p:bldP spid="45068" grpId="0" animBg="1"/>
      <p:bldP spid="45069" grpId="0" animBg="1"/>
      <p:bldP spid="4507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quarter" idx="10"/>
          </p:nvPr>
        </p:nvSpPr>
        <p:spPr/>
        <p:txBody>
          <a:bodyPr/>
          <a:lstStyle/>
          <a:p>
            <a:pPr>
              <a:defRPr/>
            </a:pPr>
            <a:fld id="{01D51FF7-FC35-4DD9-B8A0-D5643364839C}" type="datetime1">
              <a:rPr lang="en-US"/>
              <a:pPr>
                <a:defRPr/>
              </a:pPr>
              <a:t>5/7/2010</a:t>
            </a:fld>
            <a:endParaRPr lang="en-US"/>
          </a:p>
        </p:txBody>
      </p:sp>
      <p:sp>
        <p:nvSpPr>
          <p:cNvPr id="7" name="Slide Number Placeholder 6"/>
          <p:cNvSpPr>
            <a:spLocks noGrp="1"/>
          </p:cNvSpPr>
          <p:nvPr>
            <p:ph type="sldNum" sz="quarter" idx="12"/>
          </p:nvPr>
        </p:nvSpPr>
        <p:spPr/>
        <p:txBody>
          <a:bodyPr/>
          <a:lstStyle/>
          <a:p>
            <a:pPr>
              <a:defRPr/>
            </a:pPr>
            <a:fld id="{5950D2E7-A827-4367-8DBB-E5C32525E8B7}" type="slidenum">
              <a:rPr lang="en-US"/>
              <a:pPr>
                <a:defRPr/>
              </a:pPr>
              <a:t>33</a:t>
            </a:fld>
            <a:endParaRPr lang="en-US"/>
          </a:p>
        </p:txBody>
      </p:sp>
      <p:sp>
        <p:nvSpPr>
          <p:cNvPr id="49154"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smtClean="0"/>
              <a:t>Post-Op Delirium</a:t>
            </a:r>
          </a:p>
        </p:txBody>
      </p:sp>
      <p:sp>
        <p:nvSpPr>
          <p:cNvPr id="49155" name="Rectangle 3"/>
          <p:cNvSpPr>
            <a:spLocks noGrp="1" noChangeArrowheads="1"/>
          </p:cNvSpPr>
          <p:nvPr>
            <p:ph type="body" sz="half" idx="1"/>
          </p:nvPr>
        </p:nvSpPr>
        <p:spPr>
          <a:solidFill>
            <a:schemeClr val="tx1"/>
          </a:solidFill>
          <a:ln>
            <a:solidFill>
              <a:srgbClr val="000000"/>
            </a:solidFill>
          </a:ln>
        </p:spPr>
        <p:txBody>
          <a:bodyPr/>
          <a:lstStyle/>
          <a:p>
            <a:pPr eaLnBrk="1" hangingPunct="1">
              <a:buClr>
                <a:schemeClr val="bg1"/>
              </a:buClr>
              <a:defRPr/>
            </a:pPr>
            <a:r>
              <a:rPr lang="en-US" sz="2400" smtClean="0">
                <a:solidFill>
                  <a:srgbClr val="000000"/>
                </a:solidFill>
                <a:effectLst>
                  <a:outerShdw blurRad="38100" dist="38100" dir="2700000" algn="tl">
                    <a:srgbClr val="FFFFFF"/>
                  </a:outerShdw>
                </a:effectLst>
              </a:rPr>
              <a:t>Sometimes there can be  a lucid interval for a post-op patient. </a:t>
            </a:r>
          </a:p>
          <a:p>
            <a:pPr eaLnBrk="1" hangingPunct="1">
              <a:buClr>
                <a:schemeClr val="bg1"/>
              </a:buClr>
              <a:buFont typeface="Wingdings" pitchFamily="2" charset="2"/>
              <a:buNone/>
              <a:defRPr/>
            </a:pPr>
            <a:endParaRPr lang="en-US" sz="2400" smtClean="0">
              <a:solidFill>
                <a:srgbClr val="000000"/>
              </a:solidFill>
              <a:effectLst>
                <a:outerShdw blurRad="38100" dist="38100" dir="2700000" algn="tl">
                  <a:srgbClr val="FFFFFF"/>
                </a:outerShdw>
              </a:effectLst>
            </a:endParaRPr>
          </a:p>
          <a:p>
            <a:pPr eaLnBrk="1" hangingPunct="1">
              <a:buClr>
                <a:schemeClr val="bg1"/>
              </a:buClr>
              <a:defRPr/>
            </a:pPr>
            <a:r>
              <a:rPr lang="en-US" sz="2400" smtClean="0">
                <a:solidFill>
                  <a:srgbClr val="000000"/>
                </a:solidFill>
                <a:effectLst>
                  <a:outerShdw blurRad="38100" dist="38100" dir="2700000" algn="tl">
                    <a:srgbClr val="FFFFFF"/>
                  </a:outerShdw>
                </a:effectLst>
              </a:rPr>
              <a:t>During the lucid interval, there may be no psychiatric symptoms.</a:t>
            </a:r>
          </a:p>
        </p:txBody>
      </p:sp>
      <p:sp>
        <p:nvSpPr>
          <p:cNvPr id="49156" name="Rectangle 4"/>
          <p:cNvSpPr>
            <a:spLocks noGrp="1" noChangeArrowheads="1"/>
          </p:cNvSpPr>
          <p:nvPr>
            <p:ph type="body" sz="half" idx="2"/>
          </p:nvPr>
        </p:nvSpPr>
        <p:spPr>
          <a:xfrm>
            <a:off x="4645025" y="2209800"/>
            <a:ext cx="4037013" cy="2819400"/>
          </a:xfrm>
          <a:solidFill>
            <a:schemeClr val="tx1"/>
          </a:solidFill>
          <a:ln>
            <a:solidFill>
              <a:srgbClr val="000000"/>
            </a:solidFill>
          </a:ln>
        </p:spPr>
        <p:txBody>
          <a:bodyPr/>
          <a:lstStyle/>
          <a:p>
            <a:pPr eaLnBrk="1" hangingPunct="1">
              <a:defRPr/>
            </a:pPr>
            <a:endParaRPr lang="en-US" smtClean="0">
              <a:solidFill>
                <a:srgbClr val="000000"/>
              </a:solidFill>
              <a:effectLst>
                <a:outerShdw blurRad="38100" dist="38100" dir="2700000" algn="tl">
                  <a:srgbClr val="FFFFFF"/>
                </a:outerShdw>
              </a:effectLst>
            </a:endParaRPr>
          </a:p>
          <a:p>
            <a:pPr eaLnBrk="1" hangingPunct="1">
              <a:buClr>
                <a:schemeClr val="bg1"/>
              </a:buClr>
              <a:defRPr/>
            </a:pPr>
            <a:r>
              <a:rPr lang="en-US" b="1" smtClean="0">
                <a:solidFill>
                  <a:srgbClr val="000000"/>
                </a:solidFill>
                <a:effectLst>
                  <a:outerShdw blurRad="38100" dist="38100" dir="2700000" algn="tl">
                    <a:srgbClr val="FFFFFF"/>
                  </a:outerShdw>
                </a:effectLst>
              </a:rPr>
              <a:t>Watch for symptoms on the second or third day!</a:t>
            </a:r>
          </a:p>
          <a:p>
            <a:pPr eaLnBrk="1" hangingPunct="1">
              <a:buClr>
                <a:schemeClr val="bg1"/>
              </a:buClr>
              <a:defRPr/>
            </a:pPr>
            <a:endParaRPr lang="en-US" b="1" smtClean="0">
              <a:solidFill>
                <a:srgbClr val="000000"/>
              </a:solidFill>
              <a:effectLst>
                <a:outerShdw blurRad="38100" dist="38100" dir="2700000" algn="tl">
                  <a:srgbClr val="FFFFFF"/>
                </a:outerShdw>
              </a:effectLst>
            </a:endParaRPr>
          </a:p>
        </p:txBody>
      </p:sp>
      <p:sp>
        <p:nvSpPr>
          <p:cNvPr id="49158"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9159"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49160"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B5BE943-B44C-4775-8477-6EE494664805}"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649AD328-0A79-40F5-97DA-23694BBA0027}" type="slidenum">
              <a:rPr lang="en-US"/>
              <a:pPr>
                <a:defRPr/>
              </a:pPr>
              <a:t>34</a:t>
            </a:fld>
            <a:endParaRPr lang="en-US"/>
          </a:p>
        </p:txBody>
      </p:sp>
      <p:sp>
        <p:nvSpPr>
          <p:cNvPr id="17410"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Role of genetics in delirium</a:t>
            </a:r>
          </a:p>
        </p:txBody>
      </p:sp>
      <p:sp>
        <p:nvSpPr>
          <p:cNvPr id="17411" name="Rectangle 3"/>
          <p:cNvSpPr>
            <a:spLocks noGrp="1" noChangeArrowheads="1"/>
          </p:cNvSpPr>
          <p:nvPr>
            <p:ph type="body" idx="1"/>
          </p:nvPr>
        </p:nvSpPr>
        <p:spPr>
          <a:solidFill>
            <a:schemeClr val="tx1"/>
          </a:solidFill>
          <a:ln>
            <a:solidFill>
              <a:srgbClr val="000000"/>
            </a:solidFill>
          </a:ln>
        </p:spPr>
        <p:txBody>
          <a:bodyPr/>
          <a:lstStyle/>
          <a:p>
            <a:pPr eaLnBrk="1" hangingPunct="1">
              <a:buClr>
                <a:srgbClr val="4B4B6E"/>
              </a:buClr>
              <a:defRPr/>
            </a:pPr>
            <a:r>
              <a:rPr lang="en-US" sz="2400" smtClean="0">
                <a:solidFill>
                  <a:srgbClr val="000000"/>
                </a:solidFill>
                <a:effectLst>
                  <a:outerShdw blurRad="38100" dist="38100" dir="2700000" algn="tl">
                    <a:srgbClr val="FFFFFF"/>
                  </a:outerShdw>
                </a:effectLst>
              </a:rPr>
              <a:t> Studies link </a:t>
            </a:r>
            <a:r>
              <a:rPr lang="en-US" sz="2400" b="1" smtClean="0">
                <a:solidFill>
                  <a:srgbClr val="000000"/>
                </a:solidFill>
                <a:effectLst>
                  <a:outerShdw blurRad="38100" dist="38100" dir="2700000" algn="tl">
                    <a:srgbClr val="FFFFFF"/>
                  </a:outerShdw>
                </a:effectLst>
              </a:rPr>
              <a:t>apolipoprotein E4 allele (APOE)</a:t>
            </a:r>
            <a:r>
              <a:rPr lang="en-US" sz="2400" smtClean="0">
                <a:solidFill>
                  <a:srgbClr val="000000"/>
                </a:solidFill>
                <a:effectLst>
                  <a:outerShdw blurRad="38100" dist="38100" dir="2700000" algn="tl">
                    <a:srgbClr val="FFFFFF"/>
                  </a:outerShdw>
                </a:effectLst>
              </a:rPr>
              <a:t> and delirium in elderly.</a:t>
            </a:r>
          </a:p>
          <a:p>
            <a:pPr lvl="1" eaLnBrk="1" hangingPunct="1">
              <a:buClr>
                <a:srgbClr val="4B4B6E"/>
              </a:buClr>
              <a:defRPr/>
            </a:pPr>
            <a:r>
              <a:rPr lang="en-US" sz="2000" smtClean="0">
                <a:solidFill>
                  <a:srgbClr val="000000"/>
                </a:solidFill>
                <a:effectLst>
                  <a:outerShdw blurRad="38100" dist="38100" dir="2700000" algn="tl">
                    <a:srgbClr val="FFFFFF"/>
                  </a:outerShdw>
                </a:effectLst>
              </a:rPr>
              <a:t>“linked to cognitive impairment in people with dementia.</a:t>
            </a:r>
          </a:p>
          <a:p>
            <a:pPr lvl="1" eaLnBrk="1" hangingPunct="1">
              <a:buClr>
                <a:srgbClr val="4B4B6E"/>
              </a:buClr>
              <a:buFont typeface="Wingdings" pitchFamily="2" charset="2"/>
              <a:buNone/>
              <a:defRPr/>
            </a:pPr>
            <a:r>
              <a:rPr lang="en-US" sz="2000" smtClean="0">
                <a:solidFill>
                  <a:srgbClr val="000000"/>
                </a:solidFill>
                <a:effectLst>
                  <a:outerShdw blurRad="38100" dist="38100" dir="2700000" algn="tl">
                    <a:srgbClr val="FFFFFF"/>
                  </a:outerShdw>
                </a:effectLst>
              </a:rPr>
              <a:t>	role in neural plasticity, repairs damaged neurons, and aids in neural transmission” </a:t>
            </a:r>
            <a:r>
              <a:rPr lang="en-US" sz="1400" smtClean="0">
                <a:solidFill>
                  <a:srgbClr val="000000"/>
                </a:solidFill>
                <a:effectLst>
                  <a:outerShdw blurRad="38100" dist="38100" dir="2700000" algn="tl">
                    <a:srgbClr val="FFFFFF"/>
                  </a:outerShdw>
                </a:effectLst>
              </a:rPr>
              <a:t>(Van Munster, 2009)</a:t>
            </a:r>
          </a:p>
          <a:p>
            <a:pPr eaLnBrk="1" hangingPunct="1">
              <a:buClr>
                <a:srgbClr val="4B4B6E"/>
              </a:buClr>
              <a:defRPr/>
            </a:pPr>
            <a:r>
              <a:rPr lang="en-US" sz="2400" smtClean="0">
                <a:solidFill>
                  <a:srgbClr val="000000"/>
                </a:solidFill>
                <a:effectLst>
                  <a:outerShdw blurRad="38100" dist="38100" dir="2700000" algn="tl">
                    <a:srgbClr val="FFFFFF"/>
                  </a:outerShdw>
                </a:effectLst>
              </a:rPr>
              <a:t> </a:t>
            </a:r>
            <a:r>
              <a:rPr lang="en-US" sz="2000" smtClean="0">
                <a:solidFill>
                  <a:srgbClr val="000000"/>
                </a:solidFill>
                <a:effectLst>
                  <a:outerShdw blurRad="38100" dist="38100" dir="2700000" algn="tl">
                    <a:srgbClr val="FFFFFF"/>
                  </a:outerShdw>
                </a:effectLst>
              </a:rPr>
              <a:t>“APOE E4 genotype- increased inflammation, reduced cholinergic activity in the brain, increased cytokines and reduced acetylcholinergic pathways” (Van Munster, 2009).</a:t>
            </a:r>
          </a:p>
          <a:p>
            <a:pPr eaLnBrk="1" hangingPunct="1">
              <a:buClr>
                <a:srgbClr val="4B4B6E"/>
              </a:buClr>
              <a:buFont typeface="Wingdings" pitchFamily="2" charset="2"/>
              <a:buNone/>
              <a:defRPr/>
            </a:pPr>
            <a:endParaRPr lang="en-US" sz="2000" smtClean="0">
              <a:solidFill>
                <a:srgbClr val="000000"/>
              </a:solidFill>
              <a:effectLst>
                <a:outerShdw blurRad="38100" dist="38100" dir="2700000" algn="tl">
                  <a:srgbClr val="FFFFFF"/>
                </a:outerShdw>
              </a:effectLst>
            </a:endParaRPr>
          </a:p>
          <a:p>
            <a:pPr eaLnBrk="1" hangingPunct="1">
              <a:buClr>
                <a:srgbClr val="4B4B6E"/>
              </a:buClr>
              <a:defRPr/>
            </a:pPr>
            <a:r>
              <a:rPr lang="en-US" sz="2000" smtClean="0">
                <a:solidFill>
                  <a:srgbClr val="000000"/>
                </a:solidFill>
                <a:effectLst>
                  <a:outerShdw blurRad="38100" dist="38100" dir="2700000" algn="tl">
                    <a:srgbClr val="FFFFFF"/>
                  </a:outerShdw>
                </a:effectLst>
              </a:rPr>
              <a:t>According to the articles, more research is to come our way!</a:t>
            </a:r>
          </a:p>
        </p:txBody>
      </p:sp>
      <p:sp>
        <p:nvSpPr>
          <p:cNvPr id="50181"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0182"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0183"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BA0CA3C-81F7-41AF-AA33-4B0654C5A07B}"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9D714411-74C8-4C73-ABBB-D59F9DC69F64}" type="slidenum">
              <a:rPr lang="en-US"/>
              <a:pPr>
                <a:defRPr/>
              </a:pPr>
              <a:t>35</a:t>
            </a:fld>
            <a:endParaRPr lang="en-US"/>
          </a:p>
        </p:txBody>
      </p:sp>
      <p:sp>
        <p:nvSpPr>
          <p:cNvPr id="13314"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sz="4000"/>
              <a:t>Recognizing/Preventing Delirium</a:t>
            </a:r>
          </a:p>
        </p:txBody>
      </p:sp>
      <p:sp>
        <p:nvSpPr>
          <p:cNvPr id="13315" name="Rectangle 3"/>
          <p:cNvSpPr>
            <a:spLocks noGrp="1" noChangeArrowheads="1"/>
          </p:cNvSpPr>
          <p:nvPr>
            <p:ph type="body" idx="1"/>
          </p:nvPr>
        </p:nvSpPr>
        <p:spPr>
          <a:solidFill>
            <a:schemeClr val="tx1"/>
          </a:solidFill>
          <a:ln>
            <a:solidFill>
              <a:srgbClr val="000000"/>
            </a:solidFill>
          </a:ln>
        </p:spPr>
        <p:txBody>
          <a:bodyPr/>
          <a:lstStyle/>
          <a:p>
            <a:pPr eaLnBrk="1" hangingPunct="1">
              <a:buClr>
                <a:srgbClr val="4B4B6E"/>
              </a:buClr>
              <a:defRPr/>
            </a:pPr>
            <a:r>
              <a:rPr lang="en-US" smtClean="0">
                <a:solidFill>
                  <a:srgbClr val="000000"/>
                </a:solidFill>
                <a:effectLst>
                  <a:outerShdw blurRad="38100" dist="38100" dir="2700000" algn="tl">
                    <a:srgbClr val="FFFFFF"/>
                  </a:outerShdw>
                </a:effectLst>
              </a:rPr>
              <a:t>When a patient presents with confusion:</a:t>
            </a:r>
          </a:p>
          <a:p>
            <a:pPr lvl="1" eaLnBrk="1" hangingPunct="1">
              <a:defRPr/>
            </a:pPr>
            <a:r>
              <a:rPr lang="en-US" sz="2400" smtClean="0">
                <a:solidFill>
                  <a:srgbClr val="000000"/>
                </a:solidFill>
                <a:effectLst>
                  <a:outerShdw blurRad="38100" dist="38100" dir="2700000" algn="tl">
                    <a:srgbClr val="FFFFFF"/>
                  </a:outerShdw>
                </a:effectLst>
              </a:rPr>
              <a:t>“Determining the acuity of the change in mental status is the essential first step” </a:t>
            </a:r>
            <a:r>
              <a:rPr lang="en-US" sz="1200" smtClean="0">
                <a:solidFill>
                  <a:srgbClr val="000000"/>
                </a:solidFill>
                <a:effectLst>
                  <a:outerShdw blurRad="38100" dist="38100" dir="2700000" algn="tl">
                    <a:srgbClr val="FFFFFF"/>
                  </a:outerShdw>
                </a:effectLst>
              </a:rPr>
              <a:t>(Inouye, 2006).</a:t>
            </a:r>
          </a:p>
          <a:p>
            <a:pPr lvl="1" eaLnBrk="1" hangingPunct="1">
              <a:defRPr/>
            </a:pPr>
            <a:r>
              <a:rPr lang="en-US" sz="2400" smtClean="0">
                <a:solidFill>
                  <a:srgbClr val="000000"/>
                </a:solidFill>
                <a:effectLst>
                  <a:outerShdw blurRad="38100" dist="38100" dir="2700000" algn="tl">
                    <a:srgbClr val="FFFFFF"/>
                  </a:outerShdw>
                </a:effectLst>
              </a:rPr>
              <a:t>Every older hospitalized patient should undergo formal cognitive testing. (Ex. CAM).</a:t>
            </a:r>
          </a:p>
          <a:p>
            <a:pPr lvl="1" eaLnBrk="1" hangingPunct="1">
              <a:defRPr/>
            </a:pPr>
            <a:r>
              <a:rPr lang="en-US" sz="2400" smtClean="0">
                <a:solidFill>
                  <a:srgbClr val="000000"/>
                </a:solidFill>
                <a:effectLst>
                  <a:outerShdw blurRad="38100" dist="38100" dir="2700000" algn="tl">
                    <a:srgbClr val="FFFFFF"/>
                  </a:outerShdw>
                </a:effectLst>
              </a:rPr>
              <a:t>“Older adults should be aroused during rounds and evaluated if the hypoactive form of delirium is suspected” </a:t>
            </a:r>
            <a:r>
              <a:rPr lang="en-US" sz="1200" smtClean="0">
                <a:solidFill>
                  <a:srgbClr val="000000"/>
                </a:solidFill>
                <a:effectLst>
                  <a:outerShdw blurRad="38100" dist="38100" dir="2700000" algn="tl">
                    <a:srgbClr val="FFFFFF"/>
                  </a:outerShdw>
                </a:effectLst>
              </a:rPr>
              <a:t>(Inouye, 2006).</a:t>
            </a:r>
          </a:p>
          <a:p>
            <a:pPr lvl="1" eaLnBrk="1" hangingPunct="1">
              <a:defRPr/>
            </a:pPr>
            <a:endParaRPr lang="en-US" sz="2400" smtClean="0"/>
          </a:p>
        </p:txBody>
      </p:sp>
      <p:sp>
        <p:nvSpPr>
          <p:cNvPr id="51205"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1206"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1207"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F95DD04E-54E6-43B4-8BD8-853034B80735}"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558122BB-1DC9-4BA8-BE26-6D9D94775312}" type="slidenum">
              <a:rPr lang="en-US"/>
              <a:pPr>
                <a:defRPr/>
              </a:pPr>
              <a:t>36</a:t>
            </a:fld>
            <a:endParaRPr lang="en-US"/>
          </a:p>
        </p:txBody>
      </p:sp>
      <p:sp>
        <p:nvSpPr>
          <p:cNvPr id="19458"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sz="4000"/>
              <a:t>Recognizing/Preventing Delirium</a:t>
            </a:r>
          </a:p>
        </p:txBody>
      </p:sp>
      <p:sp>
        <p:nvSpPr>
          <p:cNvPr id="19459" name="Rectangle 3"/>
          <p:cNvSpPr>
            <a:spLocks noGrp="1" noChangeArrowheads="1"/>
          </p:cNvSpPr>
          <p:nvPr>
            <p:ph type="body" idx="1"/>
          </p:nvPr>
        </p:nvSpPr>
        <p:spPr>
          <a:solidFill>
            <a:schemeClr val="tx1"/>
          </a:solidFill>
          <a:ln>
            <a:solidFill>
              <a:srgbClr val="000000"/>
            </a:solidFill>
          </a:ln>
        </p:spPr>
        <p:txBody>
          <a:bodyPr/>
          <a:lstStyle/>
          <a:p>
            <a:pPr eaLnBrk="1" hangingPunct="1">
              <a:buClr>
                <a:srgbClr val="4B4B6E"/>
              </a:buClr>
              <a:defRPr/>
            </a:pPr>
            <a:r>
              <a:rPr lang="en-US" sz="2400" smtClean="0">
                <a:solidFill>
                  <a:srgbClr val="000000"/>
                </a:solidFill>
                <a:effectLst>
                  <a:outerShdw blurRad="38100" dist="38100" dir="2700000" algn="tl">
                    <a:srgbClr val="FFFFFF"/>
                  </a:outerShdw>
                </a:effectLst>
              </a:rPr>
              <a:t>Address risk factors</a:t>
            </a:r>
          </a:p>
          <a:p>
            <a:pPr eaLnBrk="1" hangingPunct="1">
              <a:buClr>
                <a:srgbClr val="4B4B6E"/>
              </a:buClr>
              <a:defRPr/>
            </a:pPr>
            <a:r>
              <a:rPr lang="en-US" sz="2400" smtClean="0">
                <a:solidFill>
                  <a:srgbClr val="000000"/>
                </a:solidFill>
                <a:effectLst>
                  <a:outerShdw blurRad="38100" dist="38100" dir="2700000" algn="tl">
                    <a:srgbClr val="FFFFFF"/>
                  </a:outerShdw>
                </a:effectLst>
              </a:rPr>
              <a:t>Provide orienting communication</a:t>
            </a:r>
          </a:p>
          <a:p>
            <a:pPr eaLnBrk="1" hangingPunct="1">
              <a:buClr>
                <a:srgbClr val="4B4B6E"/>
              </a:buClr>
              <a:defRPr/>
            </a:pPr>
            <a:r>
              <a:rPr lang="en-US" sz="2400" smtClean="0">
                <a:solidFill>
                  <a:srgbClr val="000000"/>
                </a:solidFill>
                <a:effectLst>
                  <a:outerShdw blurRad="38100" dist="38100" dir="2700000" algn="tl">
                    <a:srgbClr val="FFFFFF"/>
                  </a:outerShdw>
                </a:effectLst>
              </a:rPr>
              <a:t>Encourage  mobilization</a:t>
            </a:r>
          </a:p>
          <a:p>
            <a:pPr eaLnBrk="1" hangingPunct="1">
              <a:buClr>
                <a:srgbClr val="4B4B6E"/>
              </a:buClr>
              <a:defRPr/>
            </a:pPr>
            <a:r>
              <a:rPr lang="en-US" sz="2400" smtClean="0">
                <a:solidFill>
                  <a:srgbClr val="000000"/>
                </a:solidFill>
                <a:effectLst>
                  <a:outerShdw blurRad="38100" dist="38100" dir="2700000" algn="tl">
                    <a:srgbClr val="FFFFFF"/>
                  </a:outerShdw>
                </a:effectLst>
              </a:rPr>
              <a:t>Use visual/ hearing aids</a:t>
            </a:r>
          </a:p>
          <a:p>
            <a:pPr eaLnBrk="1" hangingPunct="1">
              <a:buClr>
                <a:srgbClr val="4B4B6E"/>
              </a:buClr>
              <a:defRPr/>
            </a:pPr>
            <a:r>
              <a:rPr lang="en-US" sz="2400" smtClean="0">
                <a:solidFill>
                  <a:srgbClr val="000000"/>
                </a:solidFill>
                <a:effectLst>
                  <a:outerShdw blurRad="38100" dist="38100" dir="2700000" algn="tl">
                    <a:srgbClr val="FFFFFF"/>
                  </a:outerShdw>
                </a:effectLst>
              </a:rPr>
              <a:t>Prevent dehydration</a:t>
            </a:r>
          </a:p>
          <a:p>
            <a:pPr eaLnBrk="1" hangingPunct="1">
              <a:buClr>
                <a:srgbClr val="4B4B6E"/>
              </a:buClr>
              <a:defRPr/>
            </a:pPr>
            <a:r>
              <a:rPr lang="en-US" sz="2400" smtClean="0">
                <a:solidFill>
                  <a:srgbClr val="000000"/>
                </a:solidFill>
                <a:effectLst>
                  <a:outerShdw blurRad="38100" dist="38100" dir="2700000" algn="tl">
                    <a:srgbClr val="FFFFFF"/>
                  </a:outerShdw>
                </a:effectLst>
              </a:rPr>
              <a:t>Provide un-interrupted sleep time</a:t>
            </a:r>
          </a:p>
          <a:p>
            <a:pPr eaLnBrk="1" hangingPunct="1">
              <a:buClr>
                <a:srgbClr val="4B4B6E"/>
              </a:buClr>
              <a:defRPr/>
            </a:pPr>
            <a:r>
              <a:rPr lang="en-US" sz="2400" smtClean="0">
                <a:solidFill>
                  <a:srgbClr val="000000"/>
                </a:solidFill>
                <a:effectLst>
                  <a:outerShdw blurRad="38100" dist="38100" dir="2700000" algn="tl">
                    <a:srgbClr val="FFFFFF"/>
                  </a:outerShdw>
                </a:effectLst>
              </a:rPr>
              <a:t>Avoid psychoactive drugs</a:t>
            </a:r>
          </a:p>
        </p:txBody>
      </p:sp>
      <p:sp>
        <p:nvSpPr>
          <p:cNvPr id="52229"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2230"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2231"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ED61EA0-19B7-40BD-9DF4-4AE44FB074D0}"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9A8557AE-3836-4950-851F-5056ECE47B09}" type="slidenum">
              <a:rPr lang="en-US"/>
              <a:pPr>
                <a:defRPr/>
              </a:pPr>
              <a:t>37</a:t>
            </a:fld>
            <a:endParaRPr lang="en-US"/>
          </a:p>
        </p:txBody>
      </p:sp>
      <p:sp>
        <p:nvSpPr>
          <p:cNvPr id="25602"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sz="4000"/>
              <a:t>Recognizing/preventing delirium</a:t>
            </a:r>
          </a:p>
        </p:txBody>
      </p:sp>
      <p:sp>
        <p:nvSpPr>
          <p:cNvPr id="25603" name="Rectangle 3"/>
          <p:cNvSpPr>
            <a:spLocks noGrp="1" noChangeArrowheads="1"/>
          </p:cNvSpPr>
          <p:nvPr>
            <p:ph type="body" idx="1"/>
          </p:nvPr>
        </p:nvSpPr>
        <p:spPr>
          <a:solidFill>
            <a:schemeClr val="tx1"/>
          </a:solidFill>
          <a:ln>
            <a:solidFill>
              <a:srgbClr val="000000"/>
            </a:solidFill>
          </a:ln>
        </p:spPr>
        <p:txBody>
          <a:bodyPr/>
          <a:lstStyle/>
          <a:p>
            <a:pPr eaLnBrk="1" hangingPunct="1">
              <a:lnSpc>
                <a:spcPct val="80000"/>
              </a:lnSpc>
              <a:buFont typeface="Wingdings" pitchFamily="2" charset="2"/>
              <a:buNone/>
              <a:defRPr/>
            </a:pPr>
            <a:r>
              <a:rPr lang="en-US" sz="2400" b="1" smtClean="0">
                <a:solidFill>
                  <a:srgbClr val="000000"/>
                </a:solidFill>
                <a:effectLst>
                  <a:outerShdw blurRad="38100" dist="38100" dir="2700000" algn="tl">
                    <a:srgbClr val="FFFFFF"/>
                  </a:outerShdw>
                </a:effectLst>
              </a:rPr>
              <a:t>If there is a mental change that is acute…</a:t>
            </a:r>
          </a:p>
          <a:p>
            <a:pPr eaLnBrk="1" hangingPunct="1">
              <a:lnSpc>
                <a:spcPct val="80000"/>
              </a:lnSpc>
              <a:buClr>
                <a:srgbClr val="4B4B6E"/>
              </a:buClr>
              <a:defRPr/>
            </a:pPr>
            <a:r>
              <a:rPr lang="en-US" sz="2400" smtClean="0">
                <a:solidFill>
                  <a:srgbClr val="000000"/>
                </a:solidFill>
                <a:effectLst>
                  <a:outerShdw blurRad="38100" dist="38100" dir="2700000" algn="tl">
                    <a:srgbClr val="FFFFFF"/>
                  </a:outerShdw>
                </a:effectLst>
              </a:rPr>
              <a:t>“Perform a cognitive assessment and evaluation for delirium.</a:t>
            </a:r>
          </a:p>
          <a:p>
            <a:pPr eaLnBrk="1" hangingPunct="1">
              <a:lnSpc>
                <a:spcPct val="80000"/>
              </a:lnSpc>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	Rule out depression, mania, and acute psychosis” </a:t>
            </a:r>
            <a:r>
              <a:rPr lang="en-US" sz="1200" smtClean="0">
                <a:solidFill>
                  <a:srgbClr val="000000"/>
                </a:solidFill>
                <a:effectLst>
                  <a:outerShdw blurRad="38100" dist="38100" dir="2700000" algn="tl">
                    <a:srgbClr val="FFFFFF"/>
                  </a:outerShdw>
                </a:effectLst>
              </a:rPr>
              <a:t>(Inouye, 2006).</a:t>
            </a:r>
          </a:p>
          <a:p>
            <a:pPr eaLnBrk="1" hangingPunct="1">
              <a:lnSpc>
                <a:spcPct val="80000"/>
              </a:lnSpc>
              <a:buClr>
                <a:srgbClr val="4B4B6E"/>
              </a:buClr>
              <a:buFont typeface="Wingdings" pitchFamily="2" charset="2"/>
              <a:buNone/>
              <a:defRPr/>
            </a:pPr>
            <a:r>
              <a:rPr lang="en-US" sz="1800" smtClean="0">
                <a:solidFill>
                  <a:srgbClr val="000000"/>
                </a:solidFill>
                <a:effectLst>
                  <a:outerShdw blurRad="38100" dist="38100" dir="2700000" algn="tl">
                    <a:srgbClr val="FFFFFF"/>
                  </a:outerShdw>
                </a:effectLst>
              </a:rPr>
              <a:t>In the case study, the nurse would have done a screening for delirium, such as  a CAM score. The RN  would have re-oriented the patient, and monitored his mental status closely.</a:t>
            </a:r>
          </a:p>
          <a:p>
            <a:pPr eaLnBrk="1" hangingPunct="1">
              <a:lnSpc>
                <a:spcPct val="80000"/>
              </a:lnSpc>
              <a:buClr>
                <a:srgbClr val="4B4B6E"/>
              </a:buClr>
              <a:buFont typeface="Wingdings" pitchFamily="2" charset="2"/>
              <a:buNone/>
              <a:defRPr/>
            </a:pPr>
            <a:endParaRPr lang="en-US" sz="1800" smtClean="0">
              <a:solidFill>
                <a:srgbClr val="000000"/>
              </a:solidFill>
              <a:effectLst>
                <a:outerShdw blurRad="38100" dist="38100" dir="2700000" algn="tl">
                  <a:srgbClr val="FFFFFF"/>
                </a:outerShdw>
              </a:effectLst>
            </a:endParaRPr>
          </a:p>
          <a:p>
            <a:pPr eaLnBrk="1" hangingPunct="1">
              <a:lnSpc>
                <a:spcPct val="80000"/>
              </a:lnSpc>
              <a:buFont typeface="Wingdings" pitchFamily="2" charset="2"/>
              <a:buNone/>
              <a:defRPr/>
            </a:pPr>
            <a:r>
              <a:rPr lang="en-US" sz="2400" b="1" smtClean="0">
                <a:solidFill>
                  <a:srgbClr val="000000"/>
                </a:solidFill>
                <a:effectLst>
                  <a:outerShdw blurRad="38100" dist="38100" dir="2700000" algn="tl">
                    <a:srgbClr val="FFFFFF"/>
                  </a:outerShdw>
                </a:effectLst>
              </a:rPr>
              <a:t>If delirium is confirmed…</a:t>
            </a:r>
          </a:p>
          <a:p>
            <a:pPr eaLnBrk="1" hangingPunct="1">
              <a:lnSpc>
                <a:spcPct val="80000"/>
              </a:lnSpc>
              <a:buClr>
                <a:srgbClr val="4B4B6E"/>
              </a:buClr>
              <a:defRPr/>
            </a:pPr>
            <a:r>
              <a:rPr lang="en-US" sz="2400" smtClean="0">
                <a:solidFill>
                  <a:srgbClr val="000000"/>
                </a:solidFill>
                <a:effectLst>
                  <a:outerShdw blurRad="38100" dist="38100" dir="2700000" algn="tl">
                    <a:srgbClr val="FFFFFF"/>
                  </a:outerShdw>
                </a:effectLst>
              </a:rPr>
              <a:t>“Provide supportive care/ prevent complications” </a:t>
            </a:r>
            <a:r>
              <a:rPr lang="en-US" sz="1200" smtClean="0">
                <a:solidFill>
                  <a:srgbClr val="000000"/>
                </a:solidFill>
                <a:effectLst>
                  <a:outerShdw blurRad="38100" dist="38100" dir="2700000" algn="tl">
                    <a:srgbClr val="FFFFFF"/>
                  </a:outerShdw>
                </a:effectLst>
              </a:rPr>
              <a:t>(Inouye, 2006).</a:t>
            </a:r>
          </a:p>
          <a:p>
            <a:pPr eaLnBrk="1" hangingPunct="1">
              <a:lnSpc>
                <a:spcPct val="80000"/>
              </a:lnSpc>
              <a:buClr>
                <a:srgbClr val="4B4B6E"/>
              </a:buClr>
              <a:buFont typeface="Wingdings" pitchFamily="2" charset="2"/>
              <a:buNone/>
              <a:defRPr/>
            </a:pPr>
            <a:endParaRPr lang="en-US" sz="1800" smtClean="0"/>
          </a:p>
          <a:p>
            <a:pPr eaLnBrk="1" hangingPunct="1">
              <a:lnSpc>
                <a:spcPct val="80000"/>
              </a:lnSpc>
              <a:buFont typeface="Wingdings" pitchFamily="2" charset="2"/>
              <a:buNone/>
              <a:defRPr/>
            </a:pPr>
            <a:r>
              <a:rPr lang="en-US" smtClean="0"/>
              <a:t>	</a:t>
            </a:r>
          </a:p>
          <a:p>
            <a:pPr eaLnBrk="1" hangingPunct="1">
              <a:lnSpc>
                <a:spcPct val="80000"/>
              </a:lnSpc>
              <a:buFont typeface="Wingdings" pitchFamily="2" charset="2"/>
              <a:buNone/>
              <a:defRPr/>
            </a:pPr>
            <a:endParaRPr lang="en-US" smtClean="0"/>
          </a:p>
        </p:txBody>
      </p:sp>
      <p:sp>
        <p:nvSpPr>
          <p:cNvPr id="53253"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3254"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3255"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7C8E9076-7CA1-48D7-827E-00DDC63E9262}"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98EECEBC-084B-4A28-8D84-7FBAF0968249}" type="slidenum">
              <a:rPr lang="en-US"/>
              <a:pPr>
                <a:defRPr/>
              </a:pPr>
              <a:t>38</a:t>
            </a:fld>
            <a:endParaRPr lang="en-US"/>
          </a:p>
        </p:txBody>
      </p:sp>
      <p:sp>
        <p:nvSpPr>
          <p:cNvPr id="26626"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Managing delirium non-pharmacologically</a:t>
            </a:r>
          </a:p>
        </p:txBody>
      </p:sp>
      <p:sp>
        <p:nvSpPr>
          <p:cNvPr id="26627" name="Rectangle 3"/>
          <p:cNvSpPr>
            <a:spLocks noGrp="1" noChangeArrowheads="1"/>
          </p:cNvSpPr>
          <p:nvPr>
            <p:ph type="body" idx="1"/>
          </p:nvPr>
        </p:nvSpPr>
        <p:spPr>
          <a:solidFill>
            <a:schemeClr val="tx1"/>
          </a:solidFill>
          <a:ln>
            <a:solidFill>
              <a:srgbClr val="000000"/>
            </a:solidFill>
          </a:ln>
        </p:spPr>
        <p:txBody>
          <a:bodyPr/>
          <a:lstStyle/>
          <a:p>
            <a:pPr eaLnBrk="1" hangingPunct="1">
              <a:lnSpc>
                <a:spcPct val="90000"/>
              </a:lnSpc>
              <a:buClr>
                <a:schemeClr val="bg1"/>
              </a:buClr>
              <a:defRPr/>
            </a:pPr>
            <a:r>
              <a:rPr lang="en-US" sz="2400" smtClean="0">
                <a:solidFill>
                  <a:srgbClr val="000000"/>
                </a:solidFill>
                <a:effectLst>
                  <a:outerShdw blurRad="38100" dist="38100" dir="2700000" algn="tl">
                    <a:srgbClr val="FFFFFF"/>
                  </a:outerShdw>
                </a:effectLst>
              </a:rPr>
              <a:t>Non-pharmacologic treatment strategies</a:t>
            </a:r>
          </a:p>
          <a:p>
            <a:pPr eaLnBrk="1" hangingPunct="1">
              <a:lnSpc>
                <a:spcPct val="90000"/>
              </a:lnSpc>
              <a:buClr>
                <a:schemeClr val="bg1"/>
              </a:buClr>
              <a:defRPr/>
            </a:pPr>
            <a:r>
              <a:rPr lang="en-US" sz="2400" smtClean="0">
                <a:solidFill>
                  <a:srgbClr val="000000"/>
                </a:solidFill>
                <a:effectLst>
                  <a:outerShdw blurRad="38100" dist="38100" dir="2700000" algn="tl">
                    <a:srgbClr val="FFFFFF"/>
                  </a:outerShdw>
                </a:effectLst>
              </a:rPr>
              <a:t>Continue delirium prevention</a:t>
            </a:r>
          </a:p>
          <a:p>
            <a:pPr eaLnBrk="1" hangingPunct="1">
              <a:lnSpc>
                <a:spcPct val="90000"/>
              </a:lnSpc>
              <a:buClr>
                <a:schemeClr val="bg1"/>
              </a:buClr>
              <a:defRPr/>
            </a:pPr>
            <a:r>
              <a:rPr lang="en-US" sz="2400" smtClean="0">
                <a:solidFill>
                  <a:srgbClr val="000000"/>
                </a:solidFill>
                <a:effectLst>
                  <a:outerShdw blurRad="38100" dist="38100" dir="2700000" algn="tl">
                    <a:srgbClr val="FFFFFF"/>
                  </a:outerShdw>
                </a:effectLst>
              </a:rPr>
              <a:t>Reorient patient, encourage family involvement</a:t>
            </a:r>
          </a:p>
          <a:p>
            <a:pPr eaLnBrk="1" hangingPunct="1">
              <a:lnSpc>
                <a:spcPct val="90000"/>
              </a:lnSpc>
              <a:buClr>
                <a:schemeClr val="bg1"/>
              </a:buClr>
              <a:defRPr/>
            </a:pPr>
            <a:r>
              <a:rPr lang="en-US" sz="2400" smtClean="0">
                <a:solidFill>
                  <a:srgbClr val="000000"/>
                </a:solidFill>
                <a:effectLst>
                  <a:outerShdw blurRad="38100" dist="38100" dir="2700000" algn="tl">
                    <a:srgbClr val="FFFFFF"/>
                  </a:outerShdw>
                </a:effectLst>
              </a:rPr>
              <a:t>Use sitters/avoid physical restraints/foley catheters</a:t>
            </a:r>
          </a:p>
          <a:p>
            <a:pPr eaLnBrk="1" hangingPunct="1">
              <a:lnSpc>
                <a:spcPct val="90000"/>
              </a:lnSpc>
              <a:buClr>
                <a:schemeClr val="bg1"/>
              </a:buClr>
              <a:defRPr/>
            </a:pPr>
            <a:r>
              <a:rPr lang="en-US" sz="2400" smtClean="0">
                <a:solidFill>
                  <a:srgbClr val="000000"/>
                </a:solidFill>
                <a:effectLst>
                  <a:outerShdw blurRad="38100" dist="38100" dir="2700000" algn="tl">
                    <a:srgbClr val="FFFFFF"/>
                  </a:outerShdw>
                </a:effectLst>
              </a:rPr>
              <a:t>Use music/massage/relaxation techniques for agitation</a:t>
            </a:r>
          </a:p>
          <a:p>
            <a:pPr eaLnBrk="1" hangingPunct="1">
              <a:lnSpc>
                <a:spcPct val="90000"/>
              </a:lnSpc>
              <a:buClr>
                <a:schemeClr val="bg1"/>
              </a:buClr>
              <a:defRPr/>
            </a:pPr>
            <a:r>
              <a:rPr lang="en-US" sz="2400" smtClean="0">
                <a:solidFill>
                  <a:srgbClr val="000000"/>
                </a:solidFill>
                <a:effectLst>
                  <a:outerShdw blurRad="38100" dist="38100" dir="2700000" algn="tl">
                    <a:srgbClr val="FFFFFF"/>
                  </a:outerShdw>
                </a:effectLst>
              </a:rPr>
              <a:t>Use of hearing/ visual aids /interpreters</a:t>
            </a:r>
          </a:p>
          <a:p>
            <a:pPr eaLnBrk="1" hangingPunct="1">
              <a:lnSpc>
                <a:spcPct val="90000"/>
              </a:lnSpc>
              <a:buClr>
                <a:schemeClr val="bg1"/>
              </a:buClr>
              <a:defRPr/>
            </a:pPr>
            <a:r>
              <a:rPr lang="en-US" sz="2400" smtClean="0">
                <a:solidFill>
                  <a:srgbClr val="000000"/>
                </a:solidFill>
                <a:effectLst>
                  <a:outerShdw blurRad="38100" dist="38100" dir="2700000" algn="tl">
                    <a:srgbClr val="FFFFFF"/>
                  </a:outerShdw>
                </a:effectLst>
              </a:rPr>
              <a:t>Maintain patient’s mobility</a:t>
            </a:r>
          </a:p>
          <a:p>
            <a:pPr eaLnBrk="1" hangingPunct="1">
              <a:lnSpc>
                <a:spcPct val="90000"/>
              </a:lnSpc>
              <a:buClr>
                <a:schemeClr val="bg1"/>
              </a:buClr>
              <a:defRPr/>
            </a:pPr>
            <a:r>
              <a:rPr lang="en-US" sz="2400" smtClean="0">
                <a:solidFill>
                  <a:srgbClr val="000000"/>
                </a:solidFill>
                <a:effectLst>
                  <a:outerShdw blurRad="38100" dist="38100" dir="2700000" algn="tl">
                    <a:srgbClr val="FFFFFF"/>
                  </a:outerShdw>
                </a:effectLst>
              </a:rPr>
              <a:t>Normalize sleep/wake cycle</a:t>
            </a:r>
          </a:p>
          <a:p>
            <a:pPr eaLnBrk="1" hangingPunct="1">
              <a:lnSpc>
                <a:spcPct val="90000"/>
              </a:lnSpc>
              <a:buClr>
                <a:schemeClr val="bg1"/>
              </a:buClr>
              <a:buFont typeface="Wingdings" pitchFamily="2" charset="2"/>
              <a:buNone/>
              <a:defRPr/>
            </a:pPr>
            <a:endParaRPr lang="en-US" sz="2400" smtClean="0">
              <a:solidFill>
                <a:srgbClr val="000000"/>
              </a:solidFill>
              <a:effectLst>
                <a:outerShdw blurRad="38100" dist="38100" dir="2700000" algn="tl">
                  <a:srgbClr val="FFFFFF"/>
                </a:outerShdw>
              </a:effectLst>
            </a:endParaRPr>
          </a:p>
          <a:p>
            <a:pPr eaLnBrk="1" hangingPunct="1">
              <a:lnSpc>
                <a:spcPct val="90000"/>
              </a:lnSpc>
              <a:buClr>
                <a:schemeClr val="bg1"/>
              </a:buClr>
              <a:defRPr/>
            </a:pPr>
            <a:endParaRPr lang="en-US" sz="2400" smtClean="0">
              <a:solidFill>
                <a:srgbClr val="000000"/>
              </a:solidFill>
              <a:effectLst>
                <a:outerShdw blurRad="38100" dist="38100" dir="2700000" algn="tl">
                  <a:srgbClr val="FFFFFF"/>
                </a:outerShdw>
              </a:effectLst>
            </a:endParaRPr>
          </a:p>
          <a:p>
            <a:pPr eaLnBrk="1" hangingPunct="1">
              <a:lnSpc>
                <a:spcPct val="90000"/>
              </a:lnSpc>
              <a:defRPr/>
            </a:pPr>
            <a:endParaRPr lang="en-US" smtClean="0"/>
          </a:p>
        </p:txBody>
      </p:sp>
      <p:sp>
        <p:nvSpPr>
          <p:cNvPr id="54277"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4278"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4279"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3"/>
          <p:cNvSpPr>
            <a:spLocks noGrp="1"/>
          </p:cNvSpPr>
          <p:nvPr>
            <p:ph type="dt" sz="quarter" idx="10"/>
          </p:nvPr>
        </p:nvSpPr>
        <p:spPr/>
        <p:txBody>
          <a:bodyPr/>
          <a:lstStyle/>
          <a:p>
            <a:pPr>
              <a:defRPr/>
            </a:pPr>
            <a:fld id="{AEBBB5DA-0FA7-4F46-8BD1-D863643AE97E}" type="datetime1">
              <a:rPr lang="en-US"/>
              <a:pPr>
                <a:defRPr/>
              </a:pPr>
              <a:t>5/7/2010</a:t>
            </a:fld>
            <a:endParaRPr lang="en-US"/>
          </a:p>
        </p:txBody>
      </p:sp>
      <p:sp>
        <p:nvSpPr>
          <p:cNvPr id="15" name="Slide Number Placeholder 5"/>
          <p:cNvSpPr>
            <a:spLocks noGrp="1"/>
          </p:cNvSpPr>
          <p:nvPr>
            <p:ph type="sldNum" sz="quarter" idx="12"/>
          </p:nvPr>
        </p:nvSpPr>
        <p:spPr/>
        <p:txBody>
          <a:bodyPr/>
          <a:lstStyle/>
          <a:p>
            <a:pPr>
              <a:defRPr/>
            </a:pPr>
            <a:fld id="{C99F95D5-1520-4082-8600-3B61E181B560}" type="slidenum">
              <a:rPr lang="en-US"/>
              <a:pPr>
                <a:defRPr/>
              </a:pPr>
              <a:t>39</a:t>
            </a:fld>
            <a:endParaRPr lang="en-US"/>
          </a:p>
        </p:txBody>
      </p:sp>
      <p:sp>
        <p:nvSpPr>
          <p:cNvPr id="32774" name="Rectangle 6"/>
          <p:cNvSpPr>
            <a:spLocks noGrp="1" noChangeArrowheads="1"/>
          </p:cNvSpPr>
          <p:nvPr>
            <p:ph type="title"/>
          </p:nvPr>
        </p:nvSpPr>
        <p:spPr>
          <a:xfrm>
            <a:off x="455613" y="273050"/>
            <a:ext cx="8226425" cy="946150"/>
          </a:xfrm>
          <a:solidFill>
            <a:srgbClr val="993366"/>
          </a:solidFill>
          <a:ln>
            <a:solidFill>
              <a:srgbClr val="000000"/>
            </a:solidFill>
          </a:ln>
        </p:spPr>
        <p:txBody>
          <a:bodyPr/>
          <a:lstStyle/>
          <a:p>
            <a:pPr eaLnBrk="1" hangingPunct="1"/>
            <a:r>
              <a:rPr lang="en-US" sz="2800" smtClean="0"/>
              <a:t>What in this picture can lead to, or help prevent delirium? </a:t>
            </a:r>
            <a:r>
              <a:rPr lang="en-US" sz="2400" smtClean="0"/>
              <a:t>(Use your mouse, there are 7)</a:t>
            </a:r>
          </a:p>
        </p:txBody>
      </p:sp>
      <p:pic>
        <p:nvPicPr>
          <p:cNvPr id="55300" name="Picture 5" descr="hospital_room_ubt"/>
          <p:cNvPicPr>
            <a:picLocks noGrp="1" noChangeAspect="1" noChangeArrowheads="1"/>
          </p:cNvPicPr>
          <p:nvPr>
            <p:ph idx="1"/>
          </p:nvPr>
        </p:nvPicPr>
        <p:blipFill>
          <a:blip r:embed="rId2"/>
          <a:srcRect/>
          <a:stretch>
            <a:fillRect/>
          </a:stretch>
        </p:blipFill>
        <p:spPr>
          <a:xfrm>
            <a:off x="1143000" y="1371600"/>
            <a:ext cx="7132638" cy="5181600"/>
          </a:xfrm>
        </p:spPr>
      </p:pic>
      <p:pic>
        <p:nvPicPr>
          <p:cNvPr id="55301" name="Picture 9">
            <a:hlinkClick r:id="rId3" action="ppaction://hlinksldjump" tooltip="Monitor the patient's sleep-wake cycle. Avoid interrupted sleep. Watch for reversed sleep patterns."/>
          </p:cNvPr>
          <p:cNvPicPr>
            <a:picLocks noChangeAspect="1" noChangeArrowheads="1"/>
          </p:cNvPicPr>
          <p:nvPr/>
        </p:nvPicPr>
        <p:blipFill>
          <a:blip r:embed="rId4"/>
          <a:srcRect/>
          <a:stretch>
            <a:fillRect/>
          </a:stretch>
        </p:blipFill>
        <p:spPr bwMode="auto">
          <a:xfrm>
            <a:off x="3733800" y="1447800"/>
            <a:ext cx="965200" cy="1295400"/>
          </a:xfrm>
          <a:prstGeom prst="rect">
            <a:avLst/>
          </a:prstGeom>
          <a:noFill/>
          <a:ln w="9525">
            <a:noFill/>
            <a:miter lim="800000"/>
            <a:headEnd/>
            <a:tailEnd/>
          </a:ln>
        </p:spPr>
      </p:pic>
      <p:pic>
        <p:nvPicPr>
          <p:cNvPr id="55302" name="Picture 10"/>
          <p:cNvPicPr>
            <a:picLocks noChangeAspect="1" noChangeArrowheads="1"/>
          </p:cNvPicPr>
          <p:nvPr/>
        </p:nvPicPr>
        <p:blipFill>
          <a:blip r:embed="rId4"/>
          <a:srcRect/>
          <a:stretch>
            <a:fillRect/>
          </a:stretch>
        </p:blipFill>
        <p:spPr bwMode="auto">
          <a:xfrm>
            <a:off x="1752600" y="1447800"/>
            <a:ext cx="965200" cy="1295400"/>
          </a:xfrm>
          <a:prstGeom prst="rect">
            <a:avLst/>
          </a:prstGeom>
          <a:noFill/>
          <a:ln w="9525">
            <a:noFill/>
            <a:miter lim="800000"/>
            <a:headEnd/>
            <a:tailEnd/>
          </a:ln>
        </p:spPr>
      </p:pic>
      <p:pic>
        <p:nvPicPr>
          <p:cNvPr id="55303" name="Picture 12">
            <a:hlinkClick r:id="rId3" action="ppaction://hlinksldjump" tooltip="Dehydration and overhydration is associated with the onset of delirium. Watch fluid volume status closely."/>
          </p:cNvPr>
          <p:cNvPicPr>
            <a:picLocks noChangeAspect="1" noChangeArrowheads="1"/>
          </p:cNvPicPr>
          <p:nvPr/>
        </p:nvPicPr>
        <p:blipFill>
          <a:blip r:embed="rId5"/>
          <a:srcRect/>
          <a:stretch>
            <a:fillRect/>
          </a:stretch>
        </p:blipFill>
        <p:spPr bwMode="auto">
          <a:xfrm>
            <a:off x="5486400" y="1371600"/>
            <a:ext cx="552450" cy="1981200"/>
          </a:xfrm>
          <a:prstGeom prst="rect">
            <a:avLst/>
          </a:prstGeom>
          <a:noFill/>
          <a:ln w="9525">
            <a:noFill/>
            <a:miter lim="800000"/>
            <a:headEnd/>
            <a:tailEnd/>
          </a:ln>
        </p:spPr>
      </p:pic>
      <p:pic>
        <p:nvPicPr>
          <p:cNvPr id="55304" name="Picture 16">
            <a:hlinkClick r:id="rId3" action="ppaction://hlinksldjump" tooltip="Always have the patients eyeglasses and hearing aids accessible for the patient when preventing hospital acquired delirium"/>
          </p:cNvPr>
          <p:cNvPicPr>
            <a:picLocks noChangeAspect="1" noChangeArrowheads="1"/>
          </p:cNvPicPr>
          <p:nvPr/>
        </p:nvPicPr>
        <p:blipFill>
          <a:blip r:embed="rId6"/>
          <a:srcRect/>
          <a:stretch>
            <a:fillRect/>
          </a:stretch>
        </p:blipFill>
        <p:spPr bwMode="auto">
          <a:xfrm>
            <a:off x="7010400" y="3581400"/>
            <a:ext cx="676275" cy="228600"/>
          </a:xfrm>
          <a:prstGeom prst="rect">
            <a:avLst/>
          </a:prstGeom>
          <a:noFill/>
          <a:ln w="9525">
            <a:noFill/>
            <a:miter lim="800000"/>
            <a:headEnd/>
            <a:tailEnd/>
          </a:ln>
        </p:spPr>
      </p:pic>
      <p:pic>
        <p:nvPicPr>
          <p:cNvPr id="55305" name="Picture 17">
            <a:hlinkClick r:id="rId3" action="ppaction://hlinksldjump" tooltip="Infections/ UTIs may contribute to a patient becomming delirius. Foley catheters should be limited."/>
          </p:cNvPr>
          <p:cNvPicPr>
            <a:picLocks noChangeAspect="1" noChangeArrowheads="1"/>
          </p:cNvPicPr>
          <p:nvPr/>
        </p:nvPicPr>
        <p:blipFill>
          <a:blip r:embed="rId7"/>
          <a:srcRect/>
          <a:stretch>
            <a:fillRect/>
          </a:stretch>
        </p:blipFill>
        <p:spPr bwMode="auto">
          <a:xfrm>
            <a:off x="3733800" y="4343400"/>
            <a:ext cx="371475" cy="800100"/>
          </a:xfrm>
          <a:prstGeom prst="rect">
            <a:avLst/>
          </a:prstGeom>
          <a:noFill/>
          <a:ln w="9525">
            <a:noFill/>
            <a:miter lim="800000"/>
            <a:headEnd/>
            <a:tailEnd/>
          </a:ln>
        </p:spPr>
      </p:pic>
      <p:pic>
        <p:nvPicPr>
          <p:cNvPr id="55306" name="Picture 20"/>
          <p:cNvPicPr>
            <a:picLocks noChangeAspect="1" noChangeArrowheads="1"/>
          </p:cNvPicPr>
          <p:nvPr/>
        </p:nvPicPr>
        <p:blipFill>
          <a:blip r:embed="rId8"/>
          <a:srcRect/>
          <a:stretch>
            <a:fillRect/>
          </a:stretch>
        </p:blipFill>
        <p:spPr bwMode="auto">
          <a:xfrm>
            <a:off x="6096000" y="5334000"/>
            <a:ext cx="361950" cy="342900"/>
          </a:xfrm>
          <a:prstGeom prst="rect">
            <a:avLst/>
          </a:prstGeom>
          <a:noFill/>
          <a:ln w="9525">
            <a:noFill/>
            <a:miter lim="800000"/>
            <a:headEnd/>
            <a:tailEnd/>
          </a:ln>
        </p:spPr>
      </p:pic>
      <p:pic>
        <p:nvPicPr>
          <p:cNvPr id="55307" name="Picture 21">
            <a:hlinkClick r:id="rId3" action="ppaction://hlinksldjump" tooltip="Always minimize restraints, chemical and physical! "/>
          </p:cNvPr>
          <p:cNvPicPr>
            <a:picLocks noChangeAspect="1" noChangeArrowheads="1"/>
          </p:cNvPicPr>
          <p:nvPr/>
        </p:nvPicPr>
        <p:blipFill>
          <a:blip r:embed="rId8"/>
          <a:srcRect/>
          <a:stretch>
            <a:fillRect/>
          </a:stretch>
        </p:blipFill>
        <p:spPr bwMode="auto">
          <a:xfrm>
            <a:off x="6324600" y="5105400"/>
            <a:ext cx="361950" cy="342900"/>
          </a:xfrm>
          <a:prstGeom prst="rect">
            <a:avLst/>
          </a:prstGeom>
          <a:noFill/>
          <a:ln w="9525">
            <a:noFill/>
            <a:miter lim="800000"/>
            <a:headEnd/>
            <a:tailEnd/>
          </a:ln>
        </p:spPr>
      </p:pic>
      <p:pic>
        <p:nvPicPr>
          <p:cNvPr id="55308" name="Picture 22">
            <a:hlinkClick r:id="rId3" action="ppaction://hlinksldjump" tooltip="Re-orienting patients and surrounding them with familiar objects can help prevent and/or treat delirium while patients are hospitalized."/>
          </p:cNvPr>
          <p:cNvPicPr>
            <a:picLocks noChangeAspect="1" noChangeArrowheads="1"/>
          </p:cNvPicPr>
          <p:nvPr/>
        </p:nvPicPr>
        <p:blipFill>
          <a:blip r:embed="rId9"/>
          <a:srcRect/>
          <a:stretch>
            <a:fillRect/>
          </a:stretch>
        </p:blipFill>
        <p:spPr bwMode="auto">
          <a:xfrm>
            <a:off x="2743200" y="3048000"/>
            <a:ext cx="685800" cy="546100"/>
          </a:xfrm>
          <a:prstGeom prst="rect">
            <a:avLst/>
          </a:prstGeom>
          <a:noFill/>
          <a:ln w="9525">
            <a:noFill/>
            <a:miter lim="800000"/>
            <a:headEnd/>
            <a:tailEnd/>
          </a:ln>
        </p:spPr>
      </p:pic>
      <p:sp>
        <p:nvSpPr>
          <p:cNvPr id="55309" name="Freeform 23">
            <a:hlinkClick r:id="rId3" action="ppaction://hlinksldjump" tooltip="Avoid immobility due to bedrest. Promote completion of ADLs"/>
          </p:cNvPr>
          <p:cNvSpPr>
            <a:spLocks/>
          </p:cNvSpPr>
          <p:nvPr/>
        </p:nvSpPr>
        <p:spPr bwMode="auto">
          <a:xfrm>
            <a:off x="3962400" y="3276600"/>
            <a:ext cx="2671763" cy="581025"/>
          </a:xfrm>
          <a:custGeom>
            <a:avLst/>
            <a:gdLst>
              <a:gd name="T0" fmla="*/ 2147483647 w 1683"/>
              <a:gd name="T1" fmla="*/ 2147483647 h 366"/>
              <a:gd name="T2" fmla="*/ 2147483647 w 1683"/>
              <a:gd name="T3" fmla="*/ 2147483647 h 366"/>
              <a:gd name="T4" fmla="*/ 2147483647 w 1683"/>
              <a:gd name="T5" fmla="*/ 2147483647 h 366"/>
              <a:gd name="T6" fmla="*/ 2147483647 w 1683"/>
              <a:gd name="T7" fmla="*/ 2147483647 h 366"/>
              <a:gd name="T8" fmla="*/ 2147483647 w 1683"/>
              <a:gd name="T9" fmla="*/ 2147483647 h 366"/>
              <a:gd name="T10" fmla="*/ 2147483647 w 1683"/>
              <a:gd name="T11" fmla="*/ 2147483647 h 366"/>
              <a:gd name="T12" fmla="*/ 2147483647 w 1683"/>
              <a:gd name="T13" fmla="*/ 2147483647 h 366"/>
              <a:gd name="T14" fmla="*/ 2147483647 w 1683"/>
              <a:gd name="T15" fmla="*/ 2147483647 h 366"/>
              <a:gd name="T16" fmla="*/ 2147483647 w 1683"/>
              <a:gd name="T17" fmla="*/ 2147483647 h 366"/>
              <a:gd name="T18" fmla="*/ 2147483647 w 1683"/>
              <a:gd name="T19" fmla="*/ 2147483647 h 366"/>
              <a:gd name="T20" fmla="*/ 2147483647 w 1683"/>
              <a:gd name="T21" fmla="*/ 2147483647 h 366"/>
              <a:gd name="T22" fmla="*/ 2147483647 w 1683"/>
              <a:gd name="T23" fmla="*/ 2147483647 h 366"/>
              <a:gd name="T24" fmla="*/ 2147483647 w 1683"/>
              <a:gd name="T25" fmla="*/ 0 h 366"/>
              <a:gd name="T26" fmla="*/ 2147483647 w 1683"/>
              <a:gd name="T27" fmla="*/ 2147483647 h 366"/>
              <a:gd name="T28" fmla="*/ 2147483647 w 1683"/>
              <a:gd name="T29" fmla="*/ 2147483647 h 366"/>
              <a:gd name="T30" fmla="*/ 2147483647 w 1683"/>
              <a:gd name="T31" fmla="*/ 2147483647 h 3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83"/>
              <a:gd name="T49" fmla="*/ 0 h 366"/>
              <a:gd name="T50" fmla="*/ 1683 w 1683"/>
              <a:gd name="T51" fmla="*/ 366 h 36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83" h="366">
                <a:moveTo>
                  <a:pt x="48" y="101"/>
                </a:moveTo>
                <a:cubicBezTo>
                  <a:pt x="20" y="120"/>
                  <a:pt x="12" y="139"/>
                  <a:pt x="1" y="171"/>
                </a:cubicBezTo>
                <a:cubicBezTo>
                  <a:pt x="4" y="215"/>
                  <a:pt x="0" y="261"/>
                  <a:pt x="9" y="304"/>
                </a:cubicBezTo>
                <a:cubicBezTo>
                  <a:pt x="10" y="311"/>
                  <a:pt x="49" y="327"/>
                  <a:pt x="56" y="327"/>
                </a:cubicBezTo>
                <a:cubicBezTo>
                  <a:pt x="170" y="332"/>
                  <a:pt x="284" y="332"/>
                  <a:pt x="398" y="335"/>
                </a:cubicBezTo>
                <a:cubicBezTo>
                  <a:pt x="463" y="357"/>
                  <a:pt x="512" y="361"/>
                  <a:pt x="585" y="366"/>
                </a:cubicBezTo>
                <a:cubicBezTo>
                  <a:pt x="749" y="363"/>
                  <a:pt x="912" y="363"/>
                  <a:pt x="1076" y="358"/>
                </a:cubicBezTo>
                <a:cubicBezTo>
                  <a:pt x="1125" y="357"/>
                  <a:pt x="1101" y="349"/>
                  <a:pt x="1138" y="343"/>
                </a:cubicBezTo>
                <a:cubicBezTo>
                  <a:pt x="1222" y="329"/>
                  <a:pt x="1298" y="316"/>
                  <a:pt x="1379" y="288"/>
                </a:cubicBezTo>
                <a:cubicBezTo>
                  <a:pt x="1435" y="269"/>
                  <a:pt x="1500" y="274"/>
                  <a:pt x="1558" y="265"/>
                </a:cubicBezTo>
                <a:cubicBezTo>
                  <a:pt x="1602" y="250"/>
                  <a:pt x="1609" y="236"/>
                  <a:pt x="1636" y="195"/>
                </a:cubicBezTo>
                <a:cubicBezTo>
                  <a:pt x="1641" y="187"/>
                  <a:pt x="1652" y="171"/>
                  <a:pt x="1652" y="171"/>
                </a:cubicBezTo>
                <a:cubicBezTo>
                  <a:pt x="1683" y="71"/>
                  <a:pt x="1593" y="46"/>
                  <a:pt x="1527" y="0"/>
                </a:cubicBezTo>
                <a:cubicBezTo>
                  <a:pt x="1390" y="5"/>
                  <a:pt x="1336" y="8"/>
                  <a:pt x="1224" y="23"/>
                </a:cubicBezTo>
                <a:cubicBezTo>
                  <a:pt x="970" y="108"/>
                  <a:pt x="813" y="81"/>
                  <a:pt x="492" y="86"/>
                </a:cubicBezTo>
                <a:cubicBezTo>
                  <a:pt x="340" y="109"/>
                  <a:pt x="202" y="118"/>
                  <a:pt x="48" y="101"/>
                </a:cubicBezTo>
                <a:close/>
              </a:path>
            </a:pathLst>
          </a:custGeom>
          <a:noFill/>
          <a:ln w="9525">
            <a:noFill/>
            <a:round/>
            <a:headEnd/>
            <a:tailEnd/>
          </a:ln>
        </p:spPr>
        <p:txBody>
          <a:bodyPr/>
          <a:lstStyle/>
          <a:p>
            <a:endParaRPr lang="en-US"/>
          </a:p>
        </p:txBody>
      </p:sp>
      <p:sp>
        <p:nvSpPr>
          <p:cNvPr id="55310"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5311" name="AutoShape 5">
            <a:hlinkClick r:id="rId10"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5312"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5313" name="Text Box 18"/>
          <p:cNvSpPr txBox="1">
            <a:spLocks noChangeArrowheads="1"/>
          </p:cNvSpPr>
          <p:nvPr/>
        </p:nvSpPr>
        <p:spPr bwMode="auto">
          <a:xfrm>
            <a:off x="3581400" y="6613525"/>
            <a:ext cx="3962400" cy="244475"/>
          </a:xfrm>
          <a:prstGeom prst="rect">
            <a:avLst/>
          </a:prstGeom>
          <a:noFill/>
          <a:ln w="9525">
            <a:noFill/>
            <a:miter lim="800000"/>
            <a:headEnd/>
            <a:tailEnd/>
          </a:ln>
        </p:spPr>
        <p:txBody>
          <a:bodyPr>
            <a:spAutoFit/>
          </a:bodyPr>
          <a:lstStyle/>
          <a:p>
            <a:pPr>
              <a:spcBef>
                <a:spcPct val="50000"/>
              </a:spcBef>
            </a:pPr>
            <a:r>
              <a:rPr lang="en-US" sz="1000"/>
              <a:t>Images from clip art and Google Image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ate Placeholder 3"/>
          <p:cNvSpPr>
            <a:spLocks noGrp="1"/>
          </p:cNvSpPr>
          <p:nvPr>
            <p:ph type="dt" sz="quarter" idx="10"/>
          </p:nvPr>
        </p:nvSpPr>
        <p:spPr/>
        <p:txBody>
          <a:bodyPr/>
          <a:lstStyle/>
          <a:p>
            <a:pPr>
              <a:defRPr/>
            </a:pPr>
            <a:fld id="{7C009FFD-16CE-4E25-85F0-E6BC7D4CC23E}" type="datetime1">
              <a:rPr lang="en-US"/>
              <a:pPr>
                <a:defRPr/>
              </a:pPr>
              <a:t>5/7/2010</a:t>
            </a:fld>
            <a:endParaRPr lang="en-US"/>
          </a:p>
        </p:txBody>
      </p:sp>
      <p:sp>
        <p:nvSpPr>
          <p:cNvPr id="20" name="Slide Number Placeholder 5"/>
          <p:cNvSpPr>
            <a:spLocks noGrp="1"/>
          </p:cNvSpPr>
          <p:nvPr>
            <p:ph type="sldNum" sz="quarter" idx="12"/>
          </p:nvPr>
        </p:nvSpPr>
        <p:spPr/>
        <p:txBody>
          <a:bodyPr/>
          <a:lstStyle/>
          <a:p>
            <a:pPr>
              <a:defRPr/>
            </a:pPr>
            <a:fld id="{19CFD82A-A8A0-49B2-84E9-4820A476DACE}" type="slidenum">
              <a:rPr lang="en-US"/>
              <a:pPr>
                <a:defRPr/>
              </a:pPr>
              <a:t>4</a:t>
            </a:fld>
            <a:endParaRPr lang="en-US"/>
          </a:p>
        </p:txBody>
      </p:sp>
      <p:sp>
        <p:nvSpPr>
          <p:cNvPr id="4098" name="Rectangle 2"/>
          <p:cNvSpPr>
            <a:spLocks noGrp="1" noChangeArrowheads="1"/>
          </p:cNvSpPr>
          <p:nvPr>
            <p:ph type="title"/>
          </p:nvPr>
        </p:nvSpPr>
        <p:spPr>
          <a:xfrm>
            <a:off x="455613" y="273050"/>
            <a:ext cx="8226425" cy="946150"/>
          </a:xfrm>
          <a:solidFill>
            <a:schemeClr val="tx1"/>
          </a:solidFill>
          <a:ln>
            <a:solidFill>
              <a:srgbClr val="000000"/>
            </a:solidFill>
          </a:ln>
        </p:spPr>
        <p:txBody>
          <a:bodyPr/>
          <a:lstStyle/>
          <a:p>
            <a:pPr eaLnBrk="1" hangingPunct="1">
              <a:defRPr/>
            </a:pPr>
            <a:r>
              <a:rPr lang="en-US">
                <a:solidFill>
                  <a:srgbClr val="000000"/>
                </a:solidFill>
                <a:effectLst>
                  <a:outerShdw blurRad="38100" dist="38100" dir="2700000" algn="tl">
                    <a:srgbClr val="FFFFFF"/>
                  </a:outerShdw>
                </a:effectLst>
              </a:rPr>
              <a:t>Table of Contents</a:t>
            </a:r>
          </a:p>
        </p:txBody>
      </p:sp>
      <p:sp>
        <p:nvSpPr>
          <p:cNvPr id="19460" name="Rectangle 4"/>
          <p:cNvSpPr>
            <a:spLocks noChangeArrowheads="1"/>
          </p:cNvSpPr>
          <p:nvPr/>
        </p:nvSpPr>
        <p:spPr bwMode="auto">
          <a:xfrm>
            <a:off x="1371600" y="2057400"/>
            <a:ext cx="2438400" cy="6096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2" action="ppaction://hlinksldjump"/>
              </a:rPr>
              <a:t>Pre Test</a:t>
            </a:r>
            <a:endParaRPr lang="en-US"/>
          </a:p>
        </p:txBody>
      </p:sp>
      <p:sp>
        <p:nvSpPr>
          <p:cNvPr id="19461" name="Rectangle 5"/>
          <p:cNvSpPr>
            <a:spLocks noChangeArrowheads="1"/>
          </p:cNvSpPr>
          <p:nvPr/>
        </p:nvSpPr>
        <p:spPr bwMode="auto">
          <a:xfrm>
            <a:off x="1371600" y="1371600"/>
            <a:ext cx="2438400" cy="6096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3" action="ppaction://hlinksldjump"/>
              </a:rPr>
              <a:t>Objectives</a:t>
            </a:r>
            <a:endParaRPr lang="en-US"/>
          </a:p>
        </p:txBody>
      </p:sp>
      <p:sp>
        <p:nvSpPr>
          <p:cNvPr id="19462" name="Rectangle 6"/>
          <p:cNvSpPr>
            <a:spLocks noChangeArrowheads="1"/>
          </p:cNvSpPr>
          <p:nvPr/>
        </p:nvSpPr>
        <p:spPr bwMode="auto">
          <a:xfrm>
            <a:off x="5257800" y="1371600"/>
            <a:ext cx="2438400" cy="6858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4" action="ppaction://hlinksldjump"/>
              </a:rPr>
              <a:t>Stress/Inflammation</a:t>
            </a:r>
          </a:p>
          <a:p>
            <a:pPr algn="ctr" eaLnBrk="0" hangingPunct="0"/>
            <a:r>
              <a:rPr lang="en-US">
                <a:hlinkClick r:id="rId4" action="ppaction://hlinksldjump"/>
              </a:rPr>
              <a:t>Response (POD)</a:t>
            </a:r>
            <a:endParaRPr lang="en-US"/>
          </a:p>
        </p:txBody>
      </p:sp>
      <p:sp>
        <p:nvSpPr>
          <p:cNvPr id="19463" name="Rectangle 7"/>
          <p:cNvSpPr>
            <a:spLocks noChangeArrowheads="1"/>
          </p:cNvSpPr>
          <p:nvPr/>
        </p:nvSpPr>
        <p:spPr bwMode="auto">
          <a:xfrm>
            <a:off x="1371600" y="4724400"/>
            <a:ext cx="2438400" cy="4572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5" action="ppaction://hlinksldjump"/>
              </a:rPr>
              <a:t>Pathophysiology</a:t>
            </a:r>
            <a:endParaRPr lang="en-US"/>
          </a:p>
        </p:txBody>
      </p:sp>
      <p:sp>
        <p:nvSpPr>
          <p:cNvPr id="19464" name="Rectangle 8"/>
          <p:cNvSpPr>
            <a:spLocks noChangeArrowheads="1"/>
          </p:cNvSpPr>
          <p:nvPr/>
        </p:nvSpPr>
        <p:spPr bwMode="auto">
          <a:xfrm>
            <a:off x="1371600" y="4114800"/>
            <a:ext cx="2438400" cy="5334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6" action="ppaction://hlinksldjump"/>
              </a:rPr>
              <a:t>Quiz One</a:t>
            </a:r>
            <a:endParaRPr lang="en-US"/>
          </a:p>
        </p:txBody>
      </p:sp>
      <p:sp>
        <p:nvSpPr>
          <p:cNvPr id="19465" name="Rectangle 9"/>
          <p:cNvSpPr>
            <a:spLocks noChangeArrowheads="1"/>
          </p:cNvSpPr>
          <p:nvPr/>
        </p:nvSpPr>
        <p:spPr bwMode="auto">
          <a:xfrm>
            <a:off x="1371600" y="2743200"/>
            <a:ext cx="2438400" cy="6096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7" action="ppaction://hlinksldjump"/>
              </a:rPr>
              <a:t>Delirium Defined</a:t>
            </a:r>
            <a:endParaRPr lang="en-US"/>
          </a:p>
        </p:txBody>
      </p:sp>
      <p:sp>
        <p:nvSpPr>
          <p:cNvPr id="19466" name="Rectangle 10"/>
          <p:cNvSpPr>
            <a:spLocks noChangeArrowheads="1"/>
          </p:cNvSpPr>
          <p:nvPr/>
        </p:nvSpPr>
        <p:spPr bwMode="auto">
          <a:xfrm>
            <a:off x="1371600" y="3429000"/>
            <a:ext cx="2438400" cy="6096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8" action="ppaction://hlinksldjump"/>
              </a:rPr>
              <a:t>Hospital acquired </a:t>
            </a:r>
          </a:p>
          <a:p>
            <a:pPr algn="ctr" eaLnBrk="0" hangingPunct="0"/>
            <a:r>
              <a:rPr lang="en-US">
                <a:hlinkClick r:id="rId8" action="ppaction://hlinksldjump"/>
              </a:rPr>
              <a:t>delirium</a:t>
            </a:r>
            <a:endParaRPr lang="en-US"/>
          </a:p>
        </p:txBody>
      </p:sp>
      <p:sp>
        <p:nvSpPr>
          <p:cNvPr id="19467" name="Rectangle 11"/>
          <p:cNvSpPr>
            <a:spLocks noChangeArrowheads="1"/>
          </p:cNvSpPr>
          <p:nvPr/>
        </p:nvSpPr>
        <p:spPr bwMode="auto">
          <a:xfrm>
            <a:off x="5257800" y="2667000"/>
            <a:ext cx="2438400" cy="5334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9" action="ppaction://hlinksldjump"/>
              </a:rPr>
              <a:t>Role of Genetics</a:t>
            </a:r>
            <a:endParaRPr lang="en-US"/>
          </a:p>
        </p:txBody>
      </p:sp>
      <p:sp>
        <p:nvSpPr>
          <p:cNvPr id="19468" name="Rectangle 12"/>
          <p:cNvSpPr>
            <a:spLocks noChangeArrowheads="1"/>
          </p:cNvSpPr>
          <p:nvPr/>
        </p:nvSpPr>
        <p:spPr bwMode="auto">
          <a:xfrm>
            <a:off x="5257800" y="2133600"/>
            <a:ext cx="2438400" cy="5334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10" action="ppaction://hlinksldjump"/>
              </a:rPr>
              <a:t>Quiz Three</a:t>
            </a:r>
            <a:endParaRPr lang="en-US"/>
          </a:p>
        </p:txBody>
      </p:sp>
      <p:sp>
        <p:nvSpPr>
          <p:cNvPr id="19469" name="Rectangle 14"/>
          <p:cNvSpPr>
            <a:spLocks noChangeArrowheads="1"/>
          </p:cNvSpPr>
          <p:nvPr/>
        </p:nvSpPr>
        <p:spPr bwMode="auto">
          <a:xfrm>
            <a:off x="5257800" y="3276600"/>
            <a:ext cx="2438400" cy="6096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11" action="ppaction://hlinksldjump"/>
              </a:rPr>
              <a:t>Preventing Delirium</a:t>
            </a:r>
            <a:endParaRPr lang="en-US"/>
          </a:p>
        </p:txBody>
      </p:sp>
      <p:sp>
        <p:nvSpPr>
          <p:cNvPr id="19470" name="Rectangle 15"/>
          <p:cNvSpPr>
            <a:spLocks noChangeArrowheads="1"/>
          </p:cNvSpPr>
          <p:nvPr/>
        </p:nvSpPr>
        <p:spPr bwMode="auto">
          <a:xfrm>
            <a:off x="5257800" y="3962400"/>
            <a:ext cx="2438400" cy="5334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12" action="ppaction://hlinksldjump"/>
              </a:rPr>
              <a:t>Managing Delirium</a:t>
            </a:r>
            <a:endParaRPr lang="en-US"/>
          </a:p>
        </p:txBody>
      </p:sp>
      <p:sp>
        <p:nvSpPr>
          <p:cNvPr id="19471" name="Rectangle 18"/>
          <p:cNvSpPr>
            <a:spLocks noChangeArrowheads="1"/>
          </p:cNvSpPr>
          <p:nvPr/>
        </p:nvSpPr>
        <p:spPr bwMode="auto">
          <a:xfrm>
            <a:off x="5257800" y="5181600"/>
            <a:ext cx="2438400" cy="5334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13" action="ppaction://hlinksldjump"/>
              </a:rPr>
              <a:t>References</a:t>
            </a:r>
            <a:endParaRPr lang="en-US"/>
          </a:p>
        </p:txBody>
      </p:sp>
      <p:sp>
        <p:nvSpPr>
          <p:cNvPr id="19472" name="Rectangle 19"/>
          <p:cNvSpPr>
            <a:spLocks noChangeArrowheads="1"/>
          </p:cNvSpPr>
          <p:nvPr/>
        </p:nvSpPr>
        <p:spPr bwMode="auto">
          <a:xfrm>
            <a:off x="5257800" y="4572000"/>
            <a:ext cx="2438400" cy="5334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14" action="ppaction://hlinksldjump"/>
              </a:rPr>
              <a:t>Post Test</a:t>
            </a:r>
            <a:endParaRPr lang="en-US"/>
          </a:p>
        </p:txBody>
      </p:sp>
      <p:sp>
        <p:nvSpPr>
          <p:cNvPr id="19473" name="Rectangle 21"/>
          <p:cNvSpPr>
            <a:spLocks noChangeArrowheads="1"/>
          </p:cNvSpPr>
          <p:nvPr/>
        </p:nvSpPr>
        <p:spPr bwMode="auto">
          <a:xfrm>
            <a:off x="1371600" y="5257800"/>
            <a:ext cx="2438400" cy="457200"/>
          </a:xfrm>
          <a:prstGeom prst="rect">
            <a:avLst/>
          </a:prstGeom>
          <a:solidFill>
            <a:srgbClr val="993366"/>
          </a:solidFill>
          <a:ln w="9525">
            <a:solidFill>
              <a:schemeClr val="tx1"/>
            </a:solidFill>
            <a:miter lim="800000"/>
            <a:headEnd/>
            <a:tailEnd/>
          </a:ln>
        </p:spPr>
        <p:txBody>
          <a:bodyPr wrap="none" anchor="ctr"/>
          <a:lstStyle/>
          <a:p>
            <a:pPr algn="ctr" eaLnBrk="0" hangingPunct="0"/>
            <a:r>
              <a:rPr lang="en-US">
                <a:hlinkClick r:id="rId15" action="ppaction://hlinksldjump"/>
              </a:rPr>
              <a:t>Quiz Two</a:t>
            </a:r>
            <a:endParaRPr lang="en-US"/>
          </a:p>
        </p:txBody>
      </p:sp>
      <p:sp>
        <p:nvSpPr>
          <p:cNvPr id="19474"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19475" name="AutoShape 5">
            <a:hlinkClick r:id="rId16"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19476"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A276D94F-482A-4F2B-BA6B-DD2D030B04E0}"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CE4467DD-D593-425D-A71E-C8ED4E5860C9}" type="slidenum">
              <a:rPr lang="en-US"/>
              <a:pPr>
                <a:defRPr/>
              </a:pPr>
              <a:t>40</a:t>
            </a:fld>
            <a:endParaRPr lang="en-US"/>
          </a:p>
        </p:txBody>
      </p:sp>
      <p:sp>
        <p:nvSpPr>
          <p:cNvPr id="27650"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Managing delirium non-pharmacologically</a:t>
            </a:r>
          </a:p>
        </p:txBody>
      </p:sp>
      <p:sp>
        <p:nvSpPr>
          <p:cNvPr id="27651" name="Rectangle 3"/>
          <p:cNvSpPr>
            <a:spLocks noGrp="1" noChangeArrowheads="1"/>
          </p:cNvSpPr>
          <p:nvPr>
            <p:ph type="body" idx="1"/>
          </p:nvPr>
        </p:nvSpPr>
        <p:spPr>
          <a:solidFill>
            <a:schemeClr val="tx1"/>
          </a:solidFill>
          <a:ln>
            <a:solidFill>
              <a:srgbClr val="000000"/>
            </a:solidFill>
          </a:ln>
        </p:spPr>
        <p:txBody>
          <a:bodyPr/>
          <a:lstStyle/>
          <a:p>
            <a:pPr eaLnBrk="1" hangingPunct="1">
              <a:buFont typeface="Wingdings" pitchFamily="2" charset="2"/>
              <a:buNone/>
              <a:defRPr/>
            </a:pPr>
            <a:r>
              <a:rPr lang="en-US" sz="2400" smtClean="0">
                <a:solidFill>
                  <a:srgbClr val="000000"/>
                </a:solidFill>
                <a:effectLst>
                  <a:outerShdw blurRad="38100" dist="38100" dir="2700000" algn="tl">
                    <a:srgbClr val="FFFFFF"/>
                  </a:outerShdw>
                </a:effectLst>
              </a:rPr>
              <a:t>Supportive care includes…</a:t>
            </a:r>
          </a:p>
          <a:p>
            <a:pPr eaLnBrk="1" hangingPunct="1">
              <a:buClr>
                <a:srgbClr val="4B4B6E"/>
              </a:buClr>
              <a:defRPr/>
            </a:pPr>
            <a:r>
              <a:rPr lang="en-US" sz="2400" smtClean="0">
                <a:solidFill>
                  <a:srgbClr val="000000"/>
                </a:solidFill>
                <a:effectLst>
                  <a:outerShdw blurRad="38100" dist="38100" dir="2700000" algn="tl">
                    <a:srgbClr val="FFFFFF"/>
                  </a:outerShdw>
                </a:effectLst>
              </a:rPr>
              <a:t>Protecting airway/preventing aspiration</a:t>
            </a:r>
          </a:p>
          <a:p>
            <a:pPr eaLnBrk="1" hangingPunct="1">
              <a:buClr>
                <a:srgbClr val="4B4B6E"/>
              </a:buClr>
              <a:defRPr/>
            </a:pPr>
            <a:r>
              <a:rPr lang="en-US" sz="2400" smtClean="0">
                <a:solidFill>
                  <a:srgbClr val="000000"/>
                </a:solidFill>
                <a:effectLst>
                  <a:outerShdw blurRad="38100" dist="38100" dir="2700000" algn="tl">
                    <a:srgbClr val="FFFFFF"/>
                  </a:outerShdw>
                </a:effectLst>
              </a:rPr>
              <a:t>Provide nutritional support</a:t>
            </a:r>
          </a:p>
          <a:p>
            <a:pPr eaLnBrk="1" hangingPunct="1">
              <a:buClr>
                <a:srgbClr val="4B4B6E"/>
              </a:buClr>
              <a:defRPr/>
            </a:pPr>
            <a:r>
              <a:rPr lang="en-US" sz="2400" smtClean="0">
                <a:solidFill>
                  <a:srgbClr val="000000"/>
                </a:solidFill>
                <a:effectLst>
                  <a:outerShdw blurRad="38100" dist="38100" dir="2700000" algn="tl">
                    <a:srgbClr val="FFFFFF"/>
                  </a:outerShdw>
                </a:effectLst>
              </a:rPr>
              <a:t>Provide skin care/prevent pressure sores</a:t>
            </a:r>
          </a:p>
          <a:p>
            <a:pPr eaLnBrk="1" hangingPunct="1">
              <a:buClr>
                <a:srgbClr val="4B4B6E"/>
              </a:buClr>
              <a:defRPr/>
            </a:pPr>
            <a:r>
              <a:rPr lang="en-US" sz="2400" smtClean="0">
                <a:solidFill>
                  <a:srgbClr val="000000"/>
                </a:solidFill>
                <a:effectLst>
                  <a:outerShdw blurRad="38100" dist="38100" dir="2700000" algn="tl">
                    <a:srgbClr val="FFFFFF"/>
                  </a:outerShdw>
                </a:effectLst>
              </a:rPr>
              <a:t>Mobilization/ prevent DVT, and PE</a:t>
            </a:r>
          </a:p>
          <a:p>
            <a:pPr eaLnBrk="1" hangingPunct="1">
              <a:buClr>
                <a:srgbClr val="4B4B6E"/>
              </a:buClr>
              <a:buFont typeface="Wingdings" pitchFamily="2" charset="2"/>
              <a:buNone/>
              <a:defRPr/>
            </a:pPr>
            <a:endParaRPr lang="en-US" sz="2400" smtClean="0">
              <a:solidFill>
                <a:srgbClr val="000000"/>
              </a:solidFill>
              <a:effectLst>
                <a:outerShdw blurRad="38100" dist="38100" dir="2700000" algn="tl">
                  <a:srgbClr val="FFFFFF"/>
                </a:outerShdw>
              </a:effectLst>
            </a:endParaRPr>
          </a:p>
          <a:p>
            <a:pPr eaLnBrk="1" hangingPunct="1">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With the man from the case study, the RN would have checked a chest X-ray, EKG, other lab work, etc. to see if the patient had an infection or any other deficits that may be causing his delirium.</a:t>
            </a:r>
          </a:p>
        </p:txBody>
      </p:sp>
      <p:sp>
        <p:nvSpPr>
          <p:cNvPr id="56325"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6326"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6327"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solidFill>
            <a:srgbClr val="993366"/>
          </a:solidFill>
          <a:ln>
            <a:solidFill>
              <a:srgbClr val="000000"/>
            </a:solidFill>
          </a:ln>
        </p:spPr>
        <p:txBody>
          <a:bodyPr/>
          <a:lstStyle/>
          <a:p>
            <a:r>
              <a:rPr lang="en-US" smtClean="0">
                <a:effectLst/>
              </a:rPr>
              <a:t>CAM/CAM ICU</a:t>
            </a:r>
          </a:p>
        </p:txBody>
      </p:sp>
      <p:sp>
        <p:nvSpPr>
          <p:cNvPr id="57346" name="Rectangle 3"/>
          <p:cNvSpPr>
            <a:spLocks noGrp="1" noChangeArrowheads="1"/>
          </p:cNvSpPr>
          <p:nvPr>
            <p:ph type="body" idx="1"/>
          </p:nvPr>
        </p:nvSpPr>
        <p:spPr>
          <a:solidFill>
            <a:schemeClr val="tx1"/>
          </a:solidFill>
        </p:spPr>
        <p:txBody>
          <a:bodyPr/>
          <a:lstStyle/>
          <a:p>
            <a:pPr>
              <a:buClr>
                <a:schemeClr val="bg1"/>
              </a:buClr>
            </a:pPr>
            <a:r>
              <a:rPr lang="en-US" sz="2000" smtClean="0">
                <a:solidFill>
                  <a:srgbClr val="000000"/>
                </a:solidFill>
                <a:effectLst/>
              </a:rPr>
              <a:t>CAM- Confusion Assessment Method </a:t>
            </a:r>
          </a:p>
          <a:p>
            <a:pPr>
              <a:buFont typeface="Wingdings" pitchFamily="2" charset="2"/>
              <a:buNone/>
            </a:pPr>
            <a:r>
              <a:rPr lang="en-US" sz="2000" smtClean="0">
                <a:solidFill>
                  <a:srgbClr val="000000"/>
                </a:solidFill>
                <a:effectLst/>
              </a:rPr>
              <a:t>		-Screens for overall cognitive impairment</a:t>
            </a:r>
          </a:p>
          <a:p>
            <a:pPr>
              <a:buFont typeface="Wingdings" pitchFamily="2" charset="2"/>
              <a:buNone/>
            </a:pPr>
            <a:r>
              <a:rPr lang="en-US" sz="2000" smtClean="0">
                <a:solidFill>
                  <a:srgbClr val="000000"/>
                </a:solidFill>
                <a:effectLst/>
              </a:rPr>
              <a:t>		-Screens for acute onset, inattention, disorganized thinking, 	 altered level of consciousness</a:t>
            </a:r>
          </a:p>
          <a:p>
            <a:pPr>
              <a:buClr>
                <a:schemeClr val="bg1"/>
              </a:buClr>
            </a:pPr>
            <a:r>
              <a:rPr lang="en-US" sz="2000" smtClean="0">
                <a:solidFill>
                  <a:srgbClr val="000000"/>
                </a:solidFill>
                <a:effectLst/>
              </a:rPr>
              <a:t> CAM ICU</a:t>
            </a:r>
          </a:p>
          <a:p>
            <a:pPr>
              <a:buFont typeface="Wingdings" pitchFamily="2" charset="2"/>
              <a:buNone/>
            </a:pPr>
            <a:r>
              <a:rPr lang="en-US" sz="2000" smtClean="0">
                <a:solidFill>
                  <a:srgbClr val="000000"/>
                </a:solidFill>
                <a:effectLst/>
              </a:rPr>
              <a:t>	The CAM ICU excludes verbal indicators because it’s intended for intubated/ventilated patients,  or any patient who cannot speak or participate.</a:t>
            </a:r>
          </a:p>
          <a:p>
            <a:pPr>
              <a:buFont typeface="Wingdings" pitchFamily="2" charset="2"/>
              <a:buNone/>
            </a:pPr>
            <a:r>
              <a:rPr lang="en-US" sz="2000" smtClean="0">
                <a:solidFill>
                  <a:srgbClr val="000000"/>
                </a:solidFill>
                <a:effectLst/>
              </a:rPr>
              <a:t>Click on the link below for a website on ICU delirium.</a:t>
            </a:r>
          </a:p>
          <a:p>
            <a:pPr>
              <a:buFont typeface="Wingdings" pitchFamily="2" charset="2"/>
              <a:buNone/>
            </a:pPr>
            <a:r>
              <a:rPr lang="en-US" sz="2000" smtClean="0">
                <a:solidFill>
                  <a:srgbClr val="000000"/>
                </a:solidFill>
                <a:effectLst/>
              </a:rPr>
              <a:t>On the right, click on the video clip on CAM ICU in a clinical setting</a:t>
            </a:r>
          </a:p>
          <a:p>
            <a:pPr>
              <a:buFont typeface="Wingdings" pitchFamily="2" charset="2"/>
              <a:buNone/>
            </a:pPr>
            <a:r>
              <a:rPr lang="en-US" sz="2000" smtClean="0">
                <a:solidFill>
                  <a:srgbClr val="000000"/>
                </a:solidFill>
                <a:effectLst/>
                <a:hlinkClick r:id="rId2"/>
              </a:rPr>
              <a:t>http://www.icudelirium.org/assessment.html</a:t>
            </a:r>
            <a:endParaRPr lang="en-US" sz="2000" smtClean="0">
              <a:solidFill>
                <a:srgbClr val="000000"/>
              </a:solidFill>
              <a:effectLst/>
            </a:endParaRPr>
          </a:p>
          <a:p>
            <a:pPr>
              <a:buFont typeface="Wingdings" pitchFamily="2" charset="2"/>
              <a:buNone/>
            </a:pPr>
            <a:r>
              <a:rPr lang="en-US" sz="1000" smtClean="0">
                <a:solidFill>
                  <a:srgbClr val="000000"/>
                </a:solidFill>
                <a:effectLst/>
              </a:rPr>
              <a:t>Copyright ©2009 by Vanderbilt University Medical Center</a:t>
            </a:r>
          </a:p>
        </p:txBody>
      </p:sp>
      <p:sp>
        <p:nvSpPr>
          <p:cNvPr id="57347"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7348" name="AutoShape 5">
            <a:hlinkClick r:id="rId3"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7349"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C4707A85-5C4B-4946-99D1-5E95E0D7755D}"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24B6E714-1CED-4BD9-A17F-03373BFFB784}" type="slidenum">
              <a:rPr lang="en-US"/>
              <a:pPr>
                <a:defRPr/>
              </a:pPr>
              <a:t>42</a:t>
            </a:fld>
            <a:endParaRPr lang="en-US"/>
          </a:p>
        </p:txBody>
      </p:sp>
      <p:sp>
        <p:nvSpPr>
          <p:cNvPr id="67586"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Post Test</a:t>
            </a:r>
          </a:p>
        </p:txBody>
      </p:sp>
      <p:sp>
        <p:nvSpPr>
          <p:cNvPr id="67587" name="Rectangle 3"/>
          <p:cNvSpPr>
            <a:spLocks noGrp="1" noChangeArrowheads="1"/>
          </p:cNvSpPr>
          <p:nvPr>
            <p:ph type="body" idx="1"/>
          </p:nvPr>
        </p:nvSpPr>
        <p:spPr>
          <a:solidFill>
            <a:schemeClr val="tx1"/>
          </a:solidFill>
          <a:ln>
            <a:solidFill>
              <a:srgbClr val="000000"/>
            </a:solidFill>
          </a:ln>
        </p:spPr>
        <p:txBody>
          <a:bodyPr/>
          <a:lstStyle/>
          <a:p>
            <a:pPr eaLnBrk="1" hangingPunct="1">
              <a:buFont typeface="Wingdings" pitchFamily="2" charset="2"/>
              <a:buNone/>
              <a:defRPr/>
            </a:pPr>
            <a:r>
              <a:rPr lang="en-US" sz="2400" smtClean="0">
                <a:solidFill>
                  <a:srgbClr val="000000"/>
                </a:solidFill>
                <a:effectLst>
                  <a:outerShdw blurRad="38100" dist="38100" dir="2700000" algn="tl">
                    <a:srgbClr val="FFFFFF"/>
                  </a:outerShdw>
                </a:effectLst>
              </a:rPr>
              <a:t>1.What is the best treatment for delirium?</a:t>
            </a:r>
          </a:p>
          <a:p>
            <a:pPr eaLnBrk="1" hangingPunct="1">
              <a:buFont typeface="Wingdings" pitchFamily="2" charset="2"/>
              <a:buNone/>
              <a:defRPr/>
            </a:pPr>
            <a:endParaRPr lang="en-US" sz="2400" smtClean="0"/>
          </a:p>
          <a:p>
            <a:pPr eaLnBrk="1" hangingPunct="1">
              <a:defRPr/>
            </a:pPr>
            <a:endParaRPr lang="en-US" sz="2400" smtClean="0">
              <a:solidFill>
                <a:srgbClr val="000000"/>
              </a:solidFill>
              <a:effectLst>
                <a:outerShdw blurRad="38100" dist="38100" dir="2700000" algn="tl">
                  <a:srgbClr val="FFFFFF"/>
                </a:outerShdw>
              </a:effectLst>
            </a:endParaRPr>
          </a:p>
          <a:p>
            <a:pPr eaLnBrk="1" hangingPunct="1">
              <a:buFont typeface="Wingdings" pitchFamily="2" charset="2"/>
              <a:buNone/>
              <a:defRPr/>
            </a:pPr>
            <a:endParaRPr lang="en-US" sz="2400" smtClean="0">
              <a:solidFill>
                <a:srgbClr val="000000"/>
              </a:solidFill>
              <a:effectLst>
                <a:outerShdw blurRad="38100" dist="38100" dir="2700000" algn="tl">
                  <a:srgbClr val="FFFFFF"/>
                </a:outerShdw>
              </a:effectLst>
            </a:endParaRPr>
          </a:p>
          <a:p>
            <a:pPr eaLnBrk="1" hangingPunct="1">
              <a:buFont typeface="Wingdings" pitchFamily="2" charset="2"/>
              <a:buNone/>
              <a:defRPr/>
            </a:pPr>
            <a:r>
              <a:rPr lang="en-US" sz="2400" smtClean="0">
                <a:solidFill>
                  <a:srgbClr val="000000"/>
                </a:solidFill>
                <a:effectLst>
                  <a:outerShdw blurRad="38100" dist="38100" dir="2700000" algn="tl">
                    <a:srgbClr val="FFFFFF"/>
                  </a:outerShdw>
                </a:effectLst>
              </a:rPr>
              <a:t>2.What is one theory of the cause of delirium?</a:t>
            </a:r>
          </a:p>
          <a:p>
            <a:pPr eaLnBrk="1" hangingPunct="1">
              <a:buFont typeface="Wingdings" pitchFamily="2" charset="2"/>
              <a:buNone/>
              <a:defRPr/>
            </a:pPr>
            <a:endParaRPr lang="en-US" sz="2400" smtClean="0">
              <a:solidFill>
                <a:srgbClr val="000000"/>
              </a:solidFill>
              <a:effectLst>
                <a:outerShdw blurRad="38100" dist="38100" dir="2700000" algn="tl">
                  <a:srgbClr val="FFFFFF"/>
                </a:outerShdw>
              </a:effectLst>
            </a:endParaRPr>
          </a:p>
          <a:p>
            <a:pPr eaLnBrk="1" hangingPunct="1">
              <a:buFont typeface="Wingdings" pitchFamily="2" charset="2"/>
              <a:buNone/>
              <a:defRPr/>
            </a:pPr>
            <a:endParaRPr lang="en-US" smtClean="0">
              <a:solidFill>
                <a:srgbClr val="000000"/>
              </a:solidFill>
              <a:effectLst>
                <a:outerShdw blurRad="38100" dist="38100" dir="2700000" algn="tl">
                  <a:srgbClr val="FFFFFF"/>
                </a:outerShdw>
              </a:effectLst>
            </a:endParaRPr>
          </a:p>
          <a:p>
            <a:pPr eaLnBrk="1" hangingPunct="1">
              <a:buFont typeface="Wingdings" pitchFamily="2" charset="2"/>
              <a:buNone/>
              <a:defRPr/>
            </a:pPr>
            <a:endParaRPr lang="en-US" smtClean="0">
              <a:solidFill>
                <a:srgbClr val="000000"/>
              </a:solidFill>
              <a:effectLst>
                <a:outerShdw blurRad="38100" dist="38100" dir="2700000" algn="tl">
                  <a:srgbClr val="FFFFFF"/>
                </a:outerShdw>
              </a:effectLst>
            </a:endParaRPr>
          </a:p>
          <a:p>
            <a:pPr eaLnBrk="1" hangingPunct="1">
              <a:defRPr/>
            </a:pPr>
            <a:endParaRPr lang="en-US" smtClean="0">
              <a:solidFill>
                <a:srgbClr val="000000"/>
              </a:solidFill>
              <a:effectLst>
                <a:outerShdw blurRad="38100" dist="38100" dir="2700000" algn="tl">
                  <a:srgbClr val="FFFFFF"/>
                </a:outerShdw>
              </a:effectLst>
            </a:endParaRPr>
          </a:p>
          <a:p>
            <a:pPr eaLnBrk="1" hangingPunct="1">
              <a:defRPr/>
            </a:pPr>
            <a:endParaRPr lang="en-US" smtClean="0"/>
          </a:p>
        </p:txBody>
      </p:sp>
      <p:sp>
        <p:nvSpPr>
          <p:cNvPr id="58373"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8374"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8375"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6329" name="AutoShape 9"/>
          <p:cNvSpPr>
            <a:spLocks noChangeArrowheads="1"/>
          </p:cNvSpPr>
          <p:nvPr/>
        </p:nvSpPr>
        <p:spPr bwMode="auto">
          <a:xfrm>
            <a:off x="1143000" y="2209800"/>
            <a:ext cx="1828800" cy="4572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Medications</a:t>
            </a:r>
          </a:p>
        </p:txBody>
      </p:sp>
      <p:sp>
        <p:nvSpPr>
          <p:cNvPr id="56330" name="AutoShape 10"/>
          <p:cNvSpPr>
            <a:spLocks noChangeArrowheads="1"/>
          </p:cNvSpPr>
          <p:nvPr/>
        </p:nvSpPr>
        <p:spPr bwMode="auto">
          <a:xfrm>
            <a:off x="3276600" y="2209800"/>
            <a:ext cx="1828800" cy="4572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Antibiotics</a:t>
            </a:r>
          </a:p>
        </p:txBody>
      </p:sp>
      <p:sp>
        <p:nvSpPr>
          <p:cNvPr id="56331" name="AutoShape 11"/>
          <p:cNvSpPr>
            <a:spLocks noChangeArrowheads="1"/>
          </p:cNvSpPr>
          <p:nvPr/>
        </p:nvSpPr>
        <p:spPr bwMode="auto">
          <a:xfrm>
            <a:off x="5410200" y="2209800"/>
            <a:ext cx="1828800" cy="4572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Prevention</a:t>
            </a:r>
          </a:p>
        </p:txBody>
      </p:sp>
      <p:sp>
        <p:nvSpPr>
          <p:cNvPr id="56332" name="Rectangle 12"/>
          <p:cNvSpPr>
            <a:spLocks noChangeArrowheads="1"/>
          </p:cNvSpPr>
          <p:nvPr/>
        </p:nvSpPr>
        <p:spPr bwMode="auto">
          <a:xfrm>
            <a:off x="990600" y="2667000"/>
            <a:ext cx="1981200" cy="762000"/>
          </a:xfrm>
          <a:prstGeom prst="rect">
            <a:avLst/>
          </a:prstGeom>
          <a:solidFill>
            <a:srgbClr val="C0C0C0"/>
          </a:solidFill>
          <a:ln w="9525">
            <a:solidFill>
              <a:schemeClr val="tx1"/>
            </a:solidFill>
            <a:miter lim="800000"/>
            <a:headEnd/>
            <a:tailEnd/>
          </a:ln>
        </p:spPr>
        <p:txBody>
          <a:bodyPr wrap="none" anchor="ctr"/>
          <a:lstStyle/>
          <a:p>
            <a:pPr algn="ctr"/>
            <a:r>
              <a:rPr lang="en-US"/>
              <a:t>No, this is not </a:t>
            </a:r>
          </a:p>
          <a:p>
            <a:pPr algn="ctr"/>
            <a:r>
              <a:rPr lang="en-US"/>
              <a:t>the recommended</a:t>
            </a:r>
          </a:p>
          <a:p>
            <a:pPr algn="ctr"/>
            <a:r>
              <a:rPr lang="en-US"/>
              <a:t>treatment. </a:t>
            </a:r>
          </a:p>
        </p:txBody>
      </p:sp>
      <p:sp>
        <p:nvSpPr>
          <p:cNvPr id="56333" name="Rectangle 13"/>
          <p:cNvSpPr>
            <a:spLocks noChangeArrowheads="1"/>
          </p:cNvSpPr>
          <p:nvPr/>
        </p:nvSpPr>
        <p:spPr bwMode="auto">
          <a:xfrm>
            <a:off x="3124200" y="2667000"/>
            <a:ext cx="2133600" cy="685800"/>
          </a:xfrm>
          <a:prstGeom prst="rect">
            <a:avLst/>
          </a:prstGeom>
          <a:solidFill>
            <a:srgbClr val="C0C0C0"/>
          </a:solidFill>
          <a:ln w="9525">
            <a:solidFill>
              <a:schemeClr val="tx1"/>
            </a:solidFill>
            <a:miter lim="800000"/>
            <a:headEnd/>
            <a:tailEnd/>
          </a:ln>
        </p:spPr>
        <p:txBody>
          <a:bodyPr wrap="none" anchor="ctr"/>
          <a:lstStyle/>
          <a:p>
            <a:pPr algn="ctr"/>
            <a:r>
              <a:rPr lang="en-US"/>
              <a:t>No, this will not </a:t>
            </a:r>
          </a:p>
          <a:p>
            <a:pPr algn="ctr"/>
            <a:r>
              <a:rPr lang="en-US"/>
              <a:t>prevent delirium </a:t>
            </a:r>
          </a:p>
        </p:txBody>
      </p:sp>
      <p:sp>
        <p:nvSpPr>
          <p:cNvPr id="56334" name="Rectangle 14"/>
          <p:cNvSpPr>
            <a:spLocks noChangeArrowheads="1"/>
          </p:cNvSpPr>
          <p:nvPr/>
        </p:nvSpPr>
        <p:spPr bwMode="auto">
          <a:xfrm>
            <a:off x="5334000" y="2667000"/>
            <a:ext cx="2133600" cy="609600"/>
          </a:xfrm>
          <a:prstGeom prst="rect">
            <a:avLst/>
          </a:prstGeom>
          <a:solidFill>
            <a:srgbClr val="C0C0C0"/>
          </a:solidFill>
          <a:ln w="9525">
            <a:solidFill>
              <a:schemeClr val="tx1"/>
            </a:solidFill>
            <a:miter lim="800000"/>
            <a:headEnd/>
            <a:tailEnd/>
          </a:ln>
        </p:spPr>
        <p:txBody>
          <a:bodyPr wrap="none" anchor="ctr"/>
          <a:lstStyle/>
          <a:p>
            <a:pPr algn="ctr"/>
            <a:r>
              <a:rPr lang="en-US"/>
              <a:t>Yes! This is the </a:t>
            </a:r>
          </a:p>
          <a:p>
            <a:pPr algn="ctr"/>
            <a:r>
              <a:rPr lang="en-US"/>
              <a:t>best treatment </a:t>
            </a:r>
          </a:p>
        </p:txBody>
      </p:sp>
      <p:sp>
        <p:nvSpPr>
          <p:cNvPr id="56336" name="AutoShape 16"/>
          <p:cNvSpPr>
            <a:spLocks noChangeArrowheads="1"/>
          </p:cNvSpPr>
          <p:nvPr/>
        </p:nvSpPr>
        <p:spPr bwMode="auto">
          <a:xfrm>
            <a:off x="990600" y="3886200"/>
            <a:ext cx="1828800" cy="6096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Reduced levels </a:t>
            </a:r>
          </a:p>
          <a:p>
            <a:pPr algn="ctr"/>
            <a:r>
              <a:rPr lang="en-US"/>
              <a:t>of cytokines</a:t>
            </a:r>
          </a:p>
        </p:txBody>
      </p:sp>
      <p:sp>
        <p:nvSpPr>
          <p:cNvPr id="56337" name="AutoShape 17"/>
          <p:cNvSpPr>
            <a:spLocks noChangeArrowheads="1"/>
          </p:cNvSpPr>
          <p:nvPr/>
        </p:nvSpPr>
        <p:spPr bwMode="auto">
          <a:xfrm>
            <a:off x="3200400" y="3886200"/>
            <a:ext cx="1828800" cy="6096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ACH deficiency</a:t>
            </a:r>
          </a:p>
        </p:txBody>
      </p:sp>
      <p:sp>
        <p:nvSpPr>
          <p:cNvPr id="56338" name="AutoShape 18"/>
          <p:cNvSpPr>
            <a:spLocks noChangeArrowheads="1"/>
          </p:cNvSpPr>
          <p:nvPr/>
        </p:nvSpPr>
        <p:spPr bwMode="auto">
          <a:xfrm>
            <a:off x="5410200" y="3886200"/>
            <a:ext cx="1828800" cy="6096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ACH surplus</a:t>
            </a:r>
          </a:p>
        </p:txBody>
      </p:sp>
      <p:sp>
        <p:nvSpPr>
          <p:cNvPr id="56339" name="Rectangle 19"/>
          <p:cNvSpPr>
            <a:spLocks noChangeArrowheads="1"/>
          </p:cNvSpPr>
          <p:nvPr/>
        </p:nvSpPr>
        <p:spPr bwMode="auto">
          <a:xfrm>
            <a:off x="838200" y="4495800"/>
            <a:ext cx="2133600" cy="685800"/>
          </a:xfrm>
          <a:prstGeom prst="rect">
            <a:avLst/>
          </a:prstGeom>
          <a:solidFill>
            <a:srgbClr val="C0C0C0"/>
          </a:solidFill>
          <a:ln w="9525">
            <a:solidFill>
              <a:schemeClr val="tx1"/>
            </a:solidFill>
            <a:miter lim="800000"/>
            <a:headEnd/>
            <a:tailEnd/>
          </a:ln>
        </p:spPr>
        <p:txBody>
          <a:bodyPr wrap="none" anchor="ctr"/>
          <a:lstStyle/>
          <a:p>
            <a:pPr algn="ctr"/>
            <a:r>
              <a:rPr lang="en-US"/>
              <a:t>No, it’s an increased</a:t>
            </a:r>
          </a:p>
          <a:p>
            <a:pPr algn="ctr"/>
            <a:r>
              <a:rPr lang="en-US"/>
              <a:t> amount of cytokines</a:t>
            </a:r>
          </a:p>
        </p:txBody>
      </p:sp>
      <p:sp>
        <p:nvSpPr>
          <p:cNvPr id="56340" name="Rectangle 20"/>
          <p:cNvSpPr>
            <a:spLocks noChangeArrowheads="1"/>
          </p:cNvSpPr>
          <p:nvPr/>
        </p:nvSpPr>
        <p:spPr bwMode="auto">
          <a:xfrm>
            <a:off x="3124200" y="4495800"/>
            <a:ext cx="1981200" cy="609600"/>
          </a:xfrm>
          <a:prstGeom prst="rect">
            <a:avLst/>
          </a:prstGeom>
          <a:solidFill>
            <a:srgbClr val="C0C0C0"/>
          </a:solidFill>
          <a:ln w="9525">
            <a:solidFill>
              <a:schemeClr val="tx1"/>
            </a:solidFill>
            <a:miter lim="800000"/>
            <a:headEnd/>
            <a:tailEnd/>
          </a:ln>
        </p:spPr>
        <p:txBody>
          <a:bodyPr wrap="none" anchor="ctr"/>
          <a:lstStyle/>
          <a:p>
            <a:pPr algn="ctr"/>
            <a:r>
              <a:rPr lang="en-US"/>
              <a:t>Yes! </a:t>
            </a:r>
          </a:p>
        </p:txBody>
      </p:sp>
      <p:sp>
        <p:nvSpPr>
          <p:cNvPr id="56341" name="Rectangle 21"/>
          <p:cNvSpPr>
            <a:spLocks noChangeArrowheads="1"/>
          </p:cNvSpPr>
          <p:nvPr/>
        </p:nvSpPr>
        <p:spPr bwMode="auto">
          <a:xfrm>
            <a:off x="5334000" y="4495800"/>
            <a:ext cx="1981200" cy="609600"/>
          </a:xfrm>
          <a:prstGeom prst="rect">
            <a:avLst/>
          </a:prstGeom>
          <a:solidFill>
            <a:srgbClr val="C0C0C0"/>
          </a:solidFill>
          <a:ln w="9525">
            <a:solidFill>
              <a:schemeClr val="tx1"/>
            </a:solidFill>
            <a:miter lim="800000"/>
            <a:headEnd/>
            <a:tailEnd/>
          </a:ln>
        </p:spPr>
        <p:txBody>
          <a:bodyPr wrap="none" anchor="ctr"/>
          <a:lstStyle/>
          <a:p>
            <a:pPr algn="ctr"/>
            <a:r>
              <a:rPr lang="en-US"/>
              <a:t>No, there is an </a:t>
            </a:r>
          </a:p>
          <a:p>
            <a:pPr algn="ctr"/>
            <a:r>
              <a:rPr lang="en-US"/>
              <a:t>ACH deficiency</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6329"/>
                    </p:tgtEl>
                  </p:cond>
                </p:stCondLst>
                <p:endSync evt="end" delay="0">
                  <p:rtn val="all"/>
                </p:endSync>
                <p:childTnLst>
                  <p:par>
                    <p:cTn id="3" fill="hold">
                      <p:stCondLst>
                        <p:cond delay="0"/>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6332"/>
                                        </p:tgtEl>
                                        <p:attrNameLst>
                                          <p:attrName>style.visibility</p:attrName>
                                        </p:attrNameLst>
                                      </p:cBhvr>
                                      <p:to>
                                        <p:strVal val="visible"/>
                                      </p:to>
                                    </p:set>
                                    <p:animEffect transition="in" filter="box(in)">
                                      <p:cBhvr>
                                        <p:cTn id="7" dur="500"/>
                                        <p:tgtEl>
                                          <p:spTgt spid="56332"/>
                                        </p:tgtEl>
                                      </p:cBhvr>
                                    </p:animEffect>
                                  </p:childTnLst>
                                </p:cTn>
                              </p:par>
                            </p:childTnLst>
                          </p:cTn>
                        </p:par>
                      </p:childTnLst>
                    </p:cTn>
                  </p:par>
                </p:childTnLst>
              </p:cTn>
              <p:nextCondLst>
                <p:cond evt="onClick" delay="0">
                  <p:tgtEl>
                    <p:spTgt spid="56329"/>
                  </p:tgtEl>
                </p:cond>
              </p:nextCondLst>
            </p:seq>
            <p:seq concurrent="1" nextAc="seek">
              <p:cTn id="8" restart="whenNotActive" fill="hold" evtFilter="cancelBubble" nodeType="interactiveSeq">
                <p:stCondLst>
                  <p:cond evt="onClick" delay="0">
                    <p:tgtEl>
                      <p:spTgt spid="56330"/>
                    </p:tgtEl>
                  </p:cond>
                </p:stCondLst>
                <p:endSync evt="end" delay="0">
                  <p:rtn val="all"/>
                </p:endSync>
                <p:childTnLst>
                  <p:par>
                    <p:cTn id="9" fill="hold">
                      <p:stCondLst>
                        <p:cond delay="0"/>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56333"/>
                                        </p:tgtEl>
                                        <p:attrNameLst>
                                          <p:attrName>style.visibility</p:attrName>
                                        </p:attrNameLst>
                                      </p:cBhvr>
                                      <p:to>
                                        <p:strVal val="visible"/>
                                      </p:to>
                                    </p:set>
                                    <p:animEffect transition="in" filter="box(in)">
                                      <p:cBhvr>
                                        <p:cTn id="13" dur="500"/>
                                        <p:tgtEl>
                                          <p:spTgt spid="56333"/>
                                        </p:tgtEl>
                                      </p:cBhvr>
                                    </p:animEffect>
                                  </p:childTnLst>
                                </p:cTn>
                              </p:par>
                            </p:childTnLst>
                          </p:cTn>
                        </p:par>
                      </p:childTnLst>
                    </p:cTn>
                  </p:par>
                </p:childTnLst>
              </p:cTn>
              <p:nextCondLst>
                <p:cond evt="onClick" delay="0">
                  <p:tgtEl>
                    <p:spTgt spid="56330"/>
                  </p:tgtEl>
                </p:cond>
              </p:nextCondLst>
            </p:seq>
            <p:seq concurrent="1" nextAc="seek">
              <p:cTn id="14" restart="whenNotActive" fill="hold" evtFilter="cancelBubble" nodeType="interactiveSeq">
                <p:stCondLst>
                  <p:cond evt="onClick" delay="0">
                    <p:tgtEl>
                      <p:spTgt spid="56331"/>
                    </p:tgtEl>
                  </p:cond>
                </p:stCondLst>
                <p:endSync evt="end" delay="0">
                  <p:rtn val="all"/>
                </p:endSync>
                <p:childTnLst>
                  <p:par>
                    <p:cTn id="15" fill="hold">
                      <p:stCondLst>
                        <p:cond delay="0"/>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56334"/>
                                        </p:tgtEl>
                                        <p:attrNameLst>
                                          <p:attrName>style.visibility</p:attrName>
                                        </p:attrNameLst>
                                      </p:cBhvr>
                                      <p:to>
                                        <p:strVal val="visible"/>
                                      </p:to>
                                    </p:set>
                                    <p:animEffect transition="in" filter="box(in)">
                                      <p:cBhvr>
                                        <p:cTn id="19" dur="500"/>
                                        <p:tgtEl>
                                          <p:spTgt spid="56334"/>
                                        </p:tgtEl>
                                      </p:cBhvr>
                                    </p:animEffect>
                                  </p:childTnLst>
                                </p:cTn>
                              </p:par>
                            </p:childTnLst>
                          </p:cTn>
                        </p:par>
                      </p:childTnLst>
                    </p:cTn>
                  </p:par>
                </p:childTnLst>
              </p:cTn>
              <p:nextCondLst>
                <p:cond evt="onClick" delay="0">
                  <p:tgtEl>
                    <p:spTgt spid="56331"/>
                  </p:tgtEl>
                </p:cond>
              </p:nextCondLst>
            </p:seq>
            <p:seq concurrent="1" nextAc="seek">
              <p:cTn id="20" restart="whenNotActive" fill="hold" evtFilter="cancelBubble" nodeType="interactiveSeq">
                <p:stCondLst>
                  <p:cond evt="onClick" delay="0">
                    <p:tgtEl>
                      <p:spTgt spid="56336"/>
                    </p:tgtEl>
                  </p:cond>
                </p:stCondLst>
                <p:endSync evt="end" delay="0">
                  <p:rtn val="all"/>
                </p:endSync>
                <p:childTnLst>
                  <p:par>
                    <p:cTn id="21" fill="hold">
                      <p:stCondLst>
                        <p:cond delay="0"/>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56339"/>
                                        </p:tgtEl>
                                        <p:attrNameLst>
                                          <p:attrName>style.visibility</p:attrName>
                                        </p:attrNameLst>
                                      </p:cBhvr>
                                      <p:to>
                                        <p:strVal val="visible"/>
                                      </p:to>
                                    </p:set>
                                    <p:animEffect transition="in" filter="box(in)">
                                      <p:cBhvr>
                                        <p:cTn id="25" dur="500"/>
                                        <p:tgtEl>
                                          <p:spTgt spid="56339"/>
                                        </p:tgtEl>
                                      </p:cBhvr>
                                    </p:animEffect>
                                  </p:childTnLst>
                                </p:cTn>
                              </p:par>
                            </p:childTnLst>
                          </p:cTn>
                        </p:par>
                      </p:childTnLst>
                    </p:cTn>
                  </p:par>
                </p:childTnLst>
              </p:cTn>
              <p:nextCondLst>
                <p:cond evt="onClick" delay="0">
                  <p:tgtEl>
                    <p:spTgt spid="56336"/>
                  </p:tgtEl>
                </p:cond>
              </p:nextCondLst>
            </p:seq>
            <p:seq concurrent="1" nextAc="seek">
              <p:cTn id="26" restart="whenNotActive" fill="hold" evtFilter="cancelBubble" nodeType="interactiveSeq">
                <p:stCondLst>
                  <p:cond evt="onClick" delay="0">
                    <p:tgtEl>
                      <p:spTgt spid="56337"/>
                    </p:tgtEl>
                  </p:cond>
                </p:stCondLst>
                <p:endSync evt="end" delay="0">
                  <p:rtn val="all"/>
                </p:endSync>
                <p:childTnLst>
                  <p:par>
                    <p:cTn id="27" fill="hold">
                      <p:stCondLst>
                        <p:cond delay="0"/>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56340"/>
                                        </p:tgtEl>
                                        <p:attrNameLst>
                                          <p:attrName>style.visibility</p:attrName>
                                        </p:attrNameLst>
                                      </p:cBhvr>
                                      <p:to>
                                        <p:strVal val="visible"/>
                                      </p:to>
                                    </p:set>
                                    <p:animEffect transition="in" filter="box(in)">
                                      <p:cBhvr>
                                        <p:cTn id="31" dur="500"/>
                                        <p:tgtEl>
                                          <p:spTgt spid="56340"/>
                                        </p:tgtEl>
                                      </p:cBhvr>
                                    </p:animEffect>
                                  </p:childTnLst>
                                </p:cTn>
                              </p:par>
                            </p:childTnLst>
                          </p:cTn>
                        </p:par>
                      </p:childTnLst>
                    </p:cTn>
                  </p:par>
                </p:childTnLst>
              </p:cTn>
              <p:nextCondLst>
                <p:cond evt="onClick" delay="0">
                  <p:tgtEl>
                    <p:spTgt spid="56337"/>
                  </p:tgtEl>
                </p:cond>
              </p:nextCondLst>
            </p:seq>
            <p:seq concurrent="1" nextAc="seek">
              <p:cTn id="32" restart="whenNotActive" fill="hold" evtFilter="cancelBubble" nodeType="interactiveSeq">
                <p:stCondLst>
                  <p:cond evt="onClick" delay="0">
                    <p:tgtEl>
                      <p:spTgt spid="56338"/>
                    </p:tgtEl>
                  </p:cond>
                </p:stCondLst>
                <p:endSync evt="end" delay="0">
                  <p:rtn val="all"/>
                </p:endSync>
                <p:childTnLst>
                  <p:par>
                    <p:cTn id="33" fill="hold">
                      <p:stCondLst>
                        <p:cond delay="0"/>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56341"/>
                                        </p:tgtEl>
                                        <p:attrNameLst>
                                          <p:attrName>style.visibility</p:attrName>
                                        </p:attrNameLst>
                                      </p:cBhvr>
                                      <p:to>
                                        <p:strVal val="visible"/>
                                      </p:to>
                                    </p:set>
                                    <p:animEffect transition="in" filter="box(in)">
                                      <p:cBhvr>
                                        <p:cTn id="37" dur="500"/>
                                        <p:tgtEl>
                                          <p:spTgt spid="56341"/>
                                        </p:tgtEl>
                                      </p:cBhvr>
                                    </p:animEffect>
                                  </p:childTnLst>
                                </p:cTn>
                              </p:par>
                            </p:childTnLst>
                          </p:cTn>
                        </p:par>
                      </p:childTnLst>
                    </p:cTn>
                  </p:par>
                </p:childTnLst>
              </p:cTn>
              <p:nextCondLst>
                <p:cond evt="onClick" delay="0">
                  <p:tgtEl>
                    <p:spTgt spid="56338"/>
                  </p:tgtEl>
                </p:cond>
              </p:nextCondLst>
            </p:seq>
          </p:childTnLst>
        </p:cTn>
      </p:par>
    </p:tnLst>
    <p:bldLst>
      <p:bldP spid="56332" grpId="0" animBg="1"/>
      <p:bldP spid="56333" grpId="0" animBg="1"/>
      <p:bldP spid="56334" grpId="0" animBg="1"/>
      <p:bldP spid="56339" grpId="0" animBg="1"/>
      <p:bldP spid="56340" grpId="0" animBg="1"/>
      <p:bldP spid="5634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solidFill>
            <a:srgbClr val="993366"/>
          </a:solidFill>
          <a:ln>
            <a:solidFill>
              <a:srgbClr val="000000"/>
            </a:solidFill>
          </a:ln>
        </p:spPr>
        <p:txBody>
          <a:bodyPr/>
          <a:lstStyle/>
          <a:p>
            <a:r>
              <a:rPr lang="en-US" smtClean="0">
                <a:effectLst/>
              </a:rPr>
              <a:t>Post Test</a:t>
            </a:r>
          </a:p>
        </p:txBody>
      </p:sp>
      <p:sp>
        <p:nvSpPr>
          <p:cNvPr id="59395" name="Rectangle 3"/>
          <p:cNvSpPr>
            <a:spLocks noGrp="1" noChangeArrowheads="1"/>
          </p:cNvSpPr>
          <p:nvPr>
            <p:ph type="body" idx="1"/>
          </p:nvPr>
        </p:nvSpPr>
        <p:spPr>
          <a:xfrm>
            <a:off x="457200" y="1524000"/>
            <a:ext cx="8226425" cy="4497388"/>
          </a:xfrm>
          <a:solidFill>
            <a:schemeClr val="tx1"/>
          </a:solidFill>
        </p:spPr>
        <p:txBody>
          <a:bodyPr/>
          <a:lstStyle/>
          <a:p>
            <a:pPr eaLnBrk="1" hangingPunct="1">
              <a:buFont typeface="Wingdings" pitchFamily="2" charset="2"/>
              <a:buNone/>
              <a:defRPr/>
            </a:pPr>
            <a:r>
              <a:rPr lang="en-US" sz="2400" smtClean="0">
                <a:solidFill>
                  <a:srgbClr val="000000"/>
                </a:solidFill>
                <a:effectLst>
                  <a:outerShdw blurRad="38100" dist="38100" dir="2700000" algn="tl">
                    <a:srgbClr val="FFFFFF"/>
                  </a:outerShdw>
                </a:effectLst>
              </a:rPr>
              <a:t>3.Which patient, or both, are at risk for developing delirium?</a:t>
            </a:r>
          </a:p>
          <a:p>
            <a:pPr eaLnBrk="1" hangingPunct="1">
              <a:buFont typeface="Wingdings" pitchFamily="2" charset="2"/>
              <a:buNone/>
              <a:defRPr/>
            </a:pPr>
            <a:endParaRPr lang="en-US" smtClean="0">
              <a:solidFill>
                <a:srgbClr val="000000"/>
              </a:solidFill>
              <a:effectLst>
                <a:outerShdw blurRad="38100" dist="38100" dir="2700000" algn="tl">
                  <a:srgbClr val="FFFFFF"/>
                </a:outerShdw>
              </a:effectLst>
            </a:endParaRPr>
          </a:p>
          <a:p>
            <a:pPr eaLnBrk="1" hangingPunct="1">
              <a:defRPr/>
            </a:pPr>
            <a:endParaRPr lang="en-US" smtClean="0">
              <a:solidFill>
                <a:srgbClr val="000000"/>
              </a:solidFill>
              <a:effectLst>
                <a:outerShdw blurRad="38100" dist="38100" dir="2700000" algn="tl">
                  <a:srgbClr val="FFFFFF"/>
                </a:outerShdw>
              </a:effectLst>
            </a:endParaRPr>
          </a:p>
          <a:p>
            <a:pPr eaLnBrk="1" hangingPunct="1">
              <a:buFont typeface="Wingdings" pitchFamily="2" charset="2"/>
              <a:buNone/>
              <a:defRPr/>
            </a:pPr>
            <a:endParaRPr lang="en-US" sz="2400" smtClean="0">
              <a:solidFill>
                <a:srgbClr val="000000"/>
              </a:solidFill>
              <a:effectLst>
                <a:outerShdw blurRad="38100" dist="38100" dir="2700000" algn="tl">
                  <a:srgbClr val="FFFFFF"/>
                </a:outerShdw>
              </a:effectLst>
            </a:endParaRPr>
          </a:p>
          <a:p>
            <a:pPr eaLnBrk="1" hangingPunct="1">
              <a:buFont typeface="Wingdings" pitchFamily="2" charset="2"/>
              <a:buNone/>
              <a:defRPr/>
            </a:pPr>
            <a:r>
              <a:rPr lang="en-US" sz="2400" smtClean="0">
                <a:solidFill>
                  <a:srgbClr val="000000"/>
                </a:solidFill>
                <a:effectLst>
                  <a:outerShdw blurRad="38100" dist="38100" dir="2700000" algn="tl">
                    <a:srgbClr val="FFFFFF"/>
                  </a:outerShdw>
                </a:effectLst>
              </a:rPr>
              <a:t>4.Re-orienting patients is one way of preventing delirium.</a:t>
            </a:r>
          </a:p>
          <a:p>
            <a:pPr eaLnBrk="1" hangingPunct="1">
              <a:buFont typeface="Wingdings" pitchFamily="2" charset="2"/>
              <a:buNone/>
              <a:defRPr/>
            </a:pPr>
            <a:endParaRPr lang="en-US" sz="2400" smtClean="0">
              <a:solidFill>
                <a:srgbClr val="000000"/>
              </a:solidFill>
              <a:effectLst>
                <a:outerShdw blurRad="38100" dist="38100" dir="2700000" algn="tl">
                  <a:srgbClr val="FFFFFF"/>
                </a:outerShdw>
              </a:effectLst>
            </a:endParaRPr>
          </a:p>
        </p:txBody>
      </p:sp>
      <p:sp>
        <p:nvSpPr>
          <p:cNvPr id="59396" name="AutoShape 4"/>
          <p:cNvSpPr>
            <a:spLocks noChangeArrowheads="1"/>
          </p:cNvSpPr>
          <p:nvPr/>
        </p:nvSpPr>
        <p:spPr bwMode="auto">
          <a:xfrm>
            <a:off x="685800" y="2362200"/>
            <a:ext cx="2971800" cy="7620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An elderly man </a:t>
            </a:r>
          </a:p>
          <a:p>
            <a:pPr algn="ctr"/>
            <a:r>
              <a:rPr lang="en-US"/>
              <a:t>having a hip replacement</a:t>
            </a:r>
          </a:p>
        </p:txBody>
      </p:sp>
      <p:sp>
        <p:nvSpPr>
          <p:cNvPr id="59397" name="AutoShape 5"/>
          <p:cNvSpPr>
            <a:spLocks noChangeArrowheads="1"/>
          </p:cNvSpPr>
          <p:nvPr/>
        </p:nvSpPr>
        <p:spPr bwMode="auto">
          <a:xfrm>
            <a:off x="3733800" y="2362200"/>
            <a:ext cx="3200400" cy="7620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An elderly man</a:t>
            </a:r>
          </a:p>
          <a:p>
            <a:pPr algn="ctr"/>
            <a:r>
              <a:rPr lang="en-US"/>
              <a:t>with pneumonia in the ICU</a:t>
            </a:r>
          </a:p>
        </p:txBody>
      </p:sp>
      <p:sp>
        <p:nvSpPr>
          <p:cNvPr id="59398" name="Rectangle 6"/>
          <p:cNvSpPr>
            <a:spLocks noChangeArrowheads="1"/>
          </p:cNvSpPr>
          <p:nvPr/>
        </p:nvSpPr>
        <p:spPr bwMode="auto">
          <a:xfrm>
            <a:off x="762000" y="3200400"/>
            <a:ext cx="2667000" cy="609600"/>
          </a:xfrm>
          <a:prstGeom prst="rect">
            <a:avLst/>
          </a:prstGeom>
          <a:solidFill>
            <a:srgbClr val="C0C0C0"/>
          </a:solidFill>
          <a:ln w="9525">
            <a:solidFill>
              <a:schemeClr val="tx1"/>
            </a:solidFill>
            <a:miter lim="800000"/>
            <a:headEnd/>
            <a:tailEnd/>
          </a:ln>
        </p:spPr>
        <p:txBody>
          <a:bodyPr wrap="none" anchor="ctr"/>
          <a:lstStyle/>
          <a:p>
            <a:pPr algn="ctr"/>
            <a:r>
              <a:rPr lang="en-US"/>
              <a:t>Yes this person is </a:t>
            </a:r>
          </a:p>
          <a:p>
            <a:pPr algn="ctr"/>
            <a:r>
              <a:rPr lang="en-US"/>
              <a:t> a high risk due to POD</a:t>
            </a:r>
          </a:p>
        </p:txBody>
      </p:sp>
      <p:sp>
        <p:nvSpPr>
          <p:cNvPr id="59399" name="Rectangle 7"/>
          <p:cNvSpPr>
            <a:spLocks noChangeArrowheads="1"/>
          </p:cNvSpPr>
          <p:nvPr/>
        </p:nvSpPr>
        <p:spPr bwMode="auto">
          <a:xfrm>
            <a:off x="3657600" y="3276600"/>
            <a:ext cx="3352800" cy="533400"/>
          </a:xfrm>
          <a:prstGeom prst="rect">
            <a:avLst/>
          </a:prstGeom>
          <a:solidFill>
            <a:srgbClr val="C0C0C0"/>
          </a:solidFill>
          <a:ln w="9525">
            <a:solidFill>
              <a:schemeClr val="tx1"/>
            </a:solidFill>
            <a:miter lim="800000"/>
            <a:headEnd/>
            <a:tailEnd/>
          </a:ln>
        </p:spPr>
        <p:txBody>
          <a:bodyPr wrap="none" anchor="ctr"/>
          <a:lstStyle/>
          <a:p>
            <a:pPr algn="ctr"/>
            <a:r>
              <a:rPr lang="en-US"/>
              <a:t>This man is a high risk due to his </a:t>
            </a:r>
          </a:p>
          <a:p>
            <a:pPr algn="ctr"/>
            <a:r>
              <a:rPr lang="en-US"/>
              <a:t>infection and ICU stay</a:t>
            </a:r>
          </a:p>
        </p:txBody>
      </p:sp>
      <p:sp>
        <p:nvSpPr>
          <p:cNvPr id="59402" name="Rectangle 10"/>
          <p:cNvSpPr>
            <a:spLocks noChangeArrowheads="1"/>
          </p:cNvSpPr>
          <p:nvPr/>
        </p:nvSpPr>
        <p:spPr bwMode="auto">
          <a:xfrm>
            <a:off x="533400" y="5105400"/>
            <a:ext cx="2286000" cy="533400"/>
          </a:xfrm>
          <a:prstGeom prst="rect">
            <a:avLst/>
          </a:prstGeom>
          <a:solidFill>
            <a:srgbClr val="C0C0C0"/>
          </a:solidFill>
          <a:ln w="9525">
            <a:solidFill>
              <a:schemeClr val="tx1"/>
            </a:solidFill>
            <a:miter lim="800000"/>
            <a:headEnd/>
            <a:tailEnd/>
          </a:ln>
        </p:spPr>
        <p:txBody>
          <a:bodyPr wrap="none" anchor="ctr"/>
          <a:lstStyle/>
          <a:p>
            <a:pPr algn="ctr"/>
            <a:r>
              <a:rPr lang="en-US"/>
              <a:t>Yes! You can also </a:t>
            </a:r>
          </a:p>
          <a:p>
            <a:pPr algn="ctr"/>
            <a:r>
              <a:rPr lang="en-US"/>
              <a:t>use familiar objects</a:t>
            </a:r>
          </a:p>
        </p:txBody>
      </p:sp>
      <p:sp>
        <p:nvSpPr>
          <p:cNvPr id="59403" name="Rectangle 11"/>
          <p:cNvSpPr>
            <a:spLocks noChangeArrowheads="1"/>
          </p:cNvSpPr>
          <p:nvPr/>
        </p:nvSpPr>
        <p:spPr bwMode="auto">
          <a:xfrm>
            <a:off x="2971800" y="5029200"/>
            <a:ext cx="3581400" cy="533400"/>
          </a:xfrm>
          <a:prstGeom prst="rect">
            <a:avLst/>
          </a:prstGeom>
          <a:solidFill>
            <a:srgbClr val="C0C0C0"/>
          </a:solidFill>
          <a:ln w="9525">
            <a:solidFill>
              <a:schemeClr val="tx1"/>
            </a:solidFill>
            <a:miter lim="800000"/>
            <a:headEnd/>
            <a:tailEnd/>
          </a:ln>
        </p:spPr>
        <p:txBody>
          <a:bodyPr wrap="none" anchor="ctr"/>
          <a:lstStyle/>
          <a:p>
            <a:pPr algn="ctr"/>
            <a:r>
              <a:rPr lang="en-US"/>
              <a:t>No. Orienting patients to their </a:t>
            </a:r>
          </a:p>
          <a:p>
            <a:pPr algn="ctr"/>
            <a:r>
              <a:rPr lang="en-US"/>
              <a:t>surroundings prevents delirium</a:t>
            </a:r>
          </a:p>
        </p:txBody>
      </p:sp>
      <p:sp>
        <p:nvSpPr>
          <p:cNvPr id="59405" name="AutoShape 13"/>
          <p:cNvSpPr>
            <a:spLocks noChangeArrowheads="1"/>
          </p:cNvSpPr>
          <p:nvPr/>
        </p:nvSpPr>
        <p:spPr bwMode="auto">
          <a:xfrm>
            <a:off x="838200" y="4343400"/>
            <a:ext cx="1676400" cy="5334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True</a:t>
            </a:r>
          </a:p>
        </p:txBody>
      </p:sp>
      <p:sp>
        <p:nvSpPr>
          <p:cNvPr id="59407" name="AutoShape 15"/>
          <p:cNvSpPr>
            <a:spLocks noChangeArrowheads="1"/>
          </p:cNvSpPr>
          <p:nvPr/>
        </p:nvSpPr>
        <p:spPr bwMode="auto">
          <a:xfrm>
            <a:off x="3352800" y="4343400"/>
            <a:ext cx="1676400" cy="5334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False</a:t>
            </a:r>
          </a:p>
        </p:txBody>
      </p:sp>
      <p:sp>
        <p:nvSpPr>
          <p:cNvPr id="2"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59404"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3"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9396"/>
                    </p:tgtEl>
                  </p:cond>
                </p:stCondLst>
                <p:endSync evt="end" delay="0">
                  <p:rtn val="all"/>
                </p:endSync>
                <p:childTnLst>
                  <p:par>
                    <p:cTn id="3" fill="hold">
                      <p:stCondLst>
                        <p:cond delay="0"/>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9398"/>
                                        </p:tgtEl>
                                        <p:attrNameLst>
                                          <p:attrName>style.visibility</p:attrName>
                                        </p:attrNameLst>
                                      </p:cBhvr>
                                      <p:to>
                                        <p:strVal val="visible"/>
                                      </p:to>
                                    </p:set>
                                    <p:animEffect transition="in" filter="box(in)">
                                      <p:cBhvr>
                                        <p:cTn id="7" dur="500"/>
                                        <p:tgtEl>
                                          <p:spTgt spid="59398"/>
                                        </p:tgtEl>
                                      </p:cBhvr>
                                    </p:animEffect>
                                  </p:childTnLst>
                                </p:cTn>
                              </p:par>
                            </p:childTnLst>
                          </p:cTn>
                        </p:par>
                      </p:childTnLst>
                    </p:cTn>
                  </p:par>
                </p:childTnLst>
              </p:cTn>
              <p:nextCondLst>
                <p:cond evt="onClick" delay="0">
                  <p:tgtEl>
                    <p:spTgt spid="59396"/>
                  </p:tgtEl>
                </p:cond>
              </p:nextCondLst>
            </p:seq>
            <p:seq concurrent="1" nextAc="seek">
              <p:cTn id="8" restart="whenNotActive" fill="hold" evtFilter="cancelBubble" nodeType="interactiveSeq">
                <p:stCondLst>
                  <p:cond evt="onClick" delay="0">
                    <p:tgtEl>
                      <p:spTgt spid="59397"/>
                    </p:tgtEl>
                  </p:cond>
                </p:stCondLst>
                <p:endSync evt="end" delay="0">
                  <p:rtn val="all"/>
                </p:endSync>
                <p:childTnLst>
                  <p:par>
                    <p:cTn id="9" fill="hold">
                      <p:stCondLst>
                        <p:cond delay="0"/>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59399"/>
                                        </p:tgtEl>
                                        <p:attrNameLst>
                                          <p:attrName>style.visibility</p:attrName>
                                        </p:attrNameLst>
                                      </p:cBhvr>
                                      <p:to>
                                        <p:strVal val="visible"/>
                                      </p:to>
                                    </p:set>
                                    <p:animEffect transition="in" filter="box(in)">
                                      <p:cBhvr>
                                        <p:cTn id="13" dur="500"/>
                                        <p:tgtEl>
                                          <p:spTgt spid="59399"/>
                                        </p:tgtEl>
                                      </p:cBhvr>
                                    </p:animEffect>
                                  </p:childTnLst>
                                </p:cTn>
                              </p:par>
                            </p:childTnLst>
                          </p:cTn>
                        </p:par>
                      </p:childTnLst>
                    </p:cTn>
                  </p:par>
                </p:childTnLst>
              </p:cTn>
              <p:nextCondLst>
                <p:cond evt="onClick" delay="0">
                  <p:tgtEl>
                    <p:spTgt spid="59397"/>
                  </p:tgtEl>
                </p:cond>
              </p:nextCondLst>
            </p:seq>
            <p:seq concurrent="1" nextAc="seek">
              <p:cTn id="14" restart="whenNotActive" fill="hold" evtFilter="cancelBubble" nodeType="interactiveSeq">
                <p:stCondLst>
                  <p:cond evt="onClick" delay="0">
                    <p:tgtEl>
                      <p:spTgt spid="59405"/>
                    </p:tgtEl>
                  </p:cond>
                </p:stCondLst>
                <p:endSync evt="end" delay="0">
                  <p:rtn val="all"/>
                </p:endSync>
                <p:childTnLst>
                  <p:par>
                    <p:cTn id="15" fill="hold">
                      <p:stCondLst>
                        <p:cond delay="0"/>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59402"/>
                                        </p:tgtEl>
                                        <p:attrNameLst>
                                          <p:attrName>style.visibility</p:attrName>
                                        </p:attrNameLst>
                                      </p:cBhvr>
                                      <p:to>
                                        <p:strVal val="visible"/>
                                      </p:to>
                                    </p:set>
                                    <p:animEffect transition="in" filter="box(in)">
                                      <p:cBhvr>
                                        <p:cTn id="19" dur="500"/>
                                        <p:tgtEl>
                                          <p:spTgt spid="59402"/>
                                        </p:tgtEl>
                                      </p:cBhvr>
                                    </p:animEffect>
                                  </p:childTnLst>
                                </p:cTn>
                              </p:par>
                            </p:childTnLst>
                          </p:cTn>
                        </p:par>
                      </p:childTnLst>
                    </p:cTn>
                  </p:par>
                </p:childTnLst>
              </p:cTn>
              <p:nextCondLst>
                <p:cond evt="onClick" delay="0">
                  <p:tgtEl>
                    <p:spTgt spid="59405"/>
                  </p:tgtEl>
                </p:cond>
              </p:nextCondLst>
            </p:seq>
            <p:seq concurrent="1" nextAc="seek">
              <p:cTn id="20" restart="whenNotActive" fill="hold" evtFilter="cancelBubble" nodeType="interactiveSeq">
                <p:stCondLst>
                  <p:cond evt="onClick" delay="0">
                    <p:tgtEl>
                      <p:spTgt spid="59407"/>
                    </p:tgtEl>
                  </p:cond>
                </p:stCondLst>
                <p:endSync evt="end" delay="0">
                  <p:rtn val="all"/>
                </p:endSync>
                <p:childTnLst>
                  <p:par>
                    <p:cTn id="21" fill="hold">
                      <p:stCondLst>
                        <p:cond delay="0"/>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59403"/>
                                        </p:tgtEl>
                                        <p:attrNameLst>
                                          <p:attrName>style.visibility</p:attrName>
                                        </p:attrNameLst>
                                      </p:cBhvr>
                                      <p:to>
                                        <p:strVal val="visible"/>
                                      </p:to>
                                    </p:set>
                                    <p:animEffect transition="in" filter="box(in)">
                                      <p:cBhvr>
                                        <p:cTn id="25" dur="500"/>
                                        <p:tgtEl>
                                          <p:spTgt spid="59403"/>
                                        </p:tgtEl>
                                      </p:cBhvr>
                                    </p:animEffect>
                                  </p:childTnLst>
                                </p:cTn>
                              </p:par>
                            </p:childTnLst>
                          </p:cTn>
                        </p:par>
                      </p:childTnLst>
                    </p:cTn>
                  </p:par>
                </p:childTnLst>
              </p:cTn>
              <p:nextCondLst>
                <p:cond evt="onClick" delay="0">
                  <p:tgtEl>
                    <p:spTgt spid="59407"/>
                  </p:tgtEl>
                </p:cond>
              </p:nextCondLst>
            </p:seq>
          </p:childTnLst>
        </p:cTn>
      </p:par>
    </p:tnLst>
    <p:bldLst>
      <p:bldP spid="59398" grpId="0" animBg="1"/>
      <p:bldP spid="59399" grpId="0" animBg="1"/>
      <p:bldP spid="59402" grpId="0" animBg="1"/>
      <p:bldP spid="5940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solidFill>
            <a:srgbClr val="993366"/>
          </a:solidFill>
          <a:ln>
            <a:solidFill>
              <a:srgbClr val="000000"/>
            </a:solidFill>
          </a:ln>
        </p:spPr>
        <p:txBody>
          <a:bodyPr/>
          <a:lstStyle/>
          <a:p>
            <a:r>
              <a:rPr lang="en-US" smtClean="0">
                <a:effectLst/>
              </a:rPr>
              <a:t>Post Test</a:t>
            </a:r>
          </a:p>
        </p:txBody>
      </p:sp>
      <p:sp>
        <p:nvSpPr>
          <p:cNvPr id="60419" name="Rectangle 3"/>
          <p:cNvSpPr>
            <a:spLocks noGrp="1" noChangeArrowheads="1"/>
          </p:cNvSpPr>
          <p:nvPr>
            <p:ph type="body" idx="1"/>
          </p:nvPr>
        </p:nvSpPr>
        <p:spPr>
          <a:solidFill>
            <a:schemeClr val="tx1"/>
          </a:solidFill>
          <a:ln>
            <a:solidFill>
              <a:srgbClr val="993366"/>
            </a:solidFill>
          </a:ln>
        </p:spPr>
        <p:txBody>
          <a:bodyPr/>
          <a:lstStyle/>
          <a:p>
            <a:pPr>
              <a:buFont typeface="Wingdings" pitchFamily="2" charset="2"/>
              <a:buNone/>
              <a:defRPr/>
            </a:pPr>
            <a:r>
              <a:rPr lang="en-US" sz="2800" smtClean="0">
                <a:solidFill>
                  <a:srgbClr val="000000"/>
                </a:solidFill>
                <a:effectLst>
                  <a:outerShdw blurRad="38100" dist="38100" dir="2700000" algn="tl">
                    <a:srgbClr val="FFFFFF"/>
                  </a:outerShdw>
                </a:effectLst>
              </a:rPr>
              <a:t>5.When would you watch for a delirium post-operatively?</a:t>
            </a:r>
          </a:p>
          <a:p>
            <a:pPr>
              <a:buFont typeface="Wingdings" pitchFamily="2" charset="2"/>
              <a:buNone/>
              <a:defRPr/>
            </a:pPr>
            <a:endParaRPr lang="en-US" smtClean="0">
              <a:solidFill>
                <a:srgbClr val="000000"/>
              </a:solidFill>
              <a:effectLst>
                <a:outerShdw blurRad="38100" dist="38100" dir="2700000" algn="tl">
                  <a:srgbClr val="FFFFFF"/>
                </a:outerShdw>
              </a:effectLst>
            </a:endParaRPr>
          </a:p>
        </p:txBody>
      </p:sp>
      <p:sp>
        <p:nvSpPr>
          <p:cNvPr id="58374" name="Rectangle 6"/>
          <p:cNvSpPr>
            <a:spLocks noChangeArrowheads="1"/>
          </p:cNvSpPr>
          <p:nvPr/>
        </p:nvSpPr>
        <p:spPr bwMode="auto">
          <a:xfrm>
            <a:off x="838200" y="3733800"/>
            <a:ext cx="3352800" cy="1371600"/>
          </a:xfrm>
          <a:prstGeom prst="rect">
            <a:avLst/>
          </a:prstGeom>
          <a:solidFill>
            <a:srgbClr val="C0C0C0"/>
          </a:solidFill>
          <a:ln w="9525">
            <a:solidFill>
              <a:schemeClr val="tx1"/>
            </a:solidFill>
            <a:miter lim="800000"/>
            <a:headEnd/>
            <a:tailEnd/>
          </a:ln>
        </p:spPr>
        <p:txBody>
          <a:bodyPr wrap="none" anchor="ctr"/>
          <a:lstStyle/>
          <a:p>
            <a:pPr algn="ctr"/>
            <a:r>
              <a:rPr lang="en-US"/>
              <a:t>Yes! You may not see any </a:t>
            </a:r>
          </a:p>
          <a:p>
            <a:pPr algn="ctr"/>
            <a:r>
              <a:rPr lang="en-US"/>
              <a:t>symptoms until then due to the </a:t>
            </a:r>
          </a:p>
          <a:p>
            <a:pPr algn="ctr"/>
            <a:r>
              <a:rPr lang="en-US"/>
              <a:t>lucid interval</a:t>
            </a:r>
          </a:p>
        </p:txBody>
      </p:sp>
      <p:sp>
        <p:nvSpPr>
          <p:cNvPr id="58375" name="Rectangle 7"/>
          <p:cNvSpPr>
            <a:spLocks noChangeArrowheads="1"/>
          </p:cNvSpPr>
          <p:nvPr/>
        </p:nvSpPr>
        <p:spPr bwMode="auto">
          <a:xfrm>
            <a:off x="4572000" y="3733800"/>
            <a:ext cx="3505200" cy="838200"/>
          </a:xfrm>
          <a:prstGeom prst="rect">
            <a:avLst/>
          </a:prstGeom>
          <a:solidFill>
            <a:srgbClr val="C0C0C0"/>
          </a:solidFill>
          <a:ln w="9525">
            <a:solidFill>
              <a:schemeClr val="tx1"/>
            </a:solidFill>
            <a:miter lim="800000"/>
            <a:headEnd/>
            <a:tailEnd/>
          </a:ln>
        </p:spPr>
        <p:txBody>
          <a:bodyPr wrap="none" anchor="ctr"/>
          <a:lstStyle/>
          <a:p>
            <a:pPr algn="ctr"/>
            <a:r>
              <a:rPr lang="en-US"/>
              <a:t>No. The lucid interval is </a:t>
            </a:r>
          </a:p>
          <a:p>
            <a:pPr algn="ctr"/>
            <a:r>
              <a:rPr lang="en-US"/>
              <a:t>Sometime seen right after surgery</a:t>
            </a:r>
          </a:p>
        </p:txBody>
      </p:sp>
      <p:sp>
        <p:nvSpPr>
          <p:cNvPr id="58376" name="AutoShape 8"/>
          <p:cNvSpPr>
            <a:spLocks noChangeArrowheads="1"/>
          </p:cNvSpPr>
          <p:nvPr/>
        </p:nvSpPr>
        <p:spPr bwMode="auto">
          <a:xfrm>
            <a:off x="914400" y="2819400"/>
            <a:ext cx="2819400" cy="8382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2-3 days post-operative</a:t>
            </a:r>
          </a:p>
        </p:txBody>
      </p:sp>
      <p:sp>
        <p:nvSpPr>
          <p:cNvPr id="58377" name="AutoShape 9"/>
          <p:cNvSpPr>
            <a:spLocks noChangeArrowheads="1"/>
          </p:cNvSpPr>
          <p:nvPr/>
        </p:nvSpPr>
        <p:spPr bwMode="auto">
          <a:xfrm>
            <a:off x="4572000" y="2819400"/>
            <a:ext cx="2971800" cy="8382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Immediately after </a:t>
            </a:r>
          </a:p>
          <a:p>
            <a:pPr algn="ctr"/>
            <a:r>
              <a:rPr lang="en-US"/>
              <a:t>the procedure</a:t>
            </a:r>
          </a:p>
        </p:txBody>
      </p:sp>
      <p:sp>
        <p:nvSpPr>
          <p:cNvPr id="60423"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60424"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60425"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8376"/>
                    </p:tgtEl>
                  </p:cond>
                </p:stCondLst>
                <p:endSync evt="end" delay="0">
                  <p:rtn val="all"/>
                </p:endSync>
                <p:childTnLst>
                  <p:par>
                    <p:cTn id="3" fill="hold">
                      <p:stCondLst>
                        <p:cond delay="0"/>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8374"/>
                                        </p:tgtEl>
                                        <p:attrNameLst>
                                          <p:attrName>style.visibility</p:attrName>
                                        </p:attrNameLst>
                                      </p:cBhvr>
                                      <p:to>
                                        <p:strVal val="visible"/>
                                      </p:to>
                                    </p:set>
                                    <p:animEffect transition="in" filter="box(in)">
                                      <p:cBhvr>
                                        <p:cTn id="7" dur="500"/>
                                        <p:tgtEl>
                                          <p:spTgt spid="58374"/>
                                        </p:tgtEl>
                                      </p:cBhvr>
                                    </p:animEffect>
                                  </p:childTnLst>
                                </p:cTn>
                              </p:par>
                            </p:childTnLst>
                          </p:cTn>
                        </p:par>
                      </p:childTnLst>
                    </p:cTn>
                  </p:par>
                </p:childTnLst>
              </p:cTn>
              <p:nextCondLst>
                <p:cond evt="onClick" delay="0">
                  <p:tgtEl>
                    <p:spTgt spid="58376"/>
                  </p:tgtEl>
                </p:cond>
              </p:nextCondLst>
            </p:seq>
            <p:seq concurrent="1" nextAc="seek">
              <p:cTn id="8" restart="whenNotActive" fill="hold" evtFilter="cancelBubble" nodeType="interactiveSeq">
                <p:stCondLst>
                  <p:cond evt="onClick" delay="0">
                    <p:tgtEl>
                      <p:spTgt spid="58377"/>
                    </p:tgtEl>
                  </p:cond>
                </p:stCondLst>
                <p:endSync evt="end" delay="0">
                  <p:rtn val="all"/>
                </p:endSync>
                <p:childTnLst>
                  <p:par>
                    <p:cTn id="9" fill="hold">
                      <p:stCondLst>
                        <p:cond delay="0"/>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58375"/>
                                        </p:tgtEl>
                                        <p:attrNameLst>
                                          <p:attrName>style.visibility</p:attrName>
                                        </p:attrNameLst>
                                      </p:cBhvr>
                                      <p:to>
                                        <p:strVal val="visible"/>
                                      </p:to>
                                    </p:set>
                                    <p:animEffect transition="in" filter="box(in)">
                                      <p:cBhvr>
                                        <p:cTn id="13" dur="500"/>
                                        <p:tgtEl>
                                          <p:spTgt spid="58375"/>
                                        </p:tgtEl>
                                      </p:cBhvr>
                                    </p:animEffect>
                                  </p:childTnLst>
                                </p:cTn>
                              </p:par>
                            </p:childTnLst>
                          </p:cTn>
                        </p:par>
                      </p:childTnLst>
                    </p:cTn>
                  </p:par>
                </p:childTnLst>
              </p:cTn>
              <p:nextCondLst>
                <p:cond evt="onClick" delay="0">
                  <p:tgtEl>
                    <p:spTgt spid="58377"/>
                  </p:tgtEl>
                </p:cond>
              </p:nextCondLst>
            </p:seq>
          </p:childTnLst>
        </p:cTn>
      </p:par>
    </p:tnLst>
    <p:bldLst>
      <p:bldP spid="58374" grpId="0" animBg="1"/>
      <p:bldP spid="5837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3"/>
          <p:cNvSpPr>
            <a:spLocks noGrp="1" noChangeArrowheads="1"/>
          </p:cNvSpPr>
          <p:nvPr>
            <p:ph type="body" idx="1"/>
          </p:nvPr>
        </p:nvSpPr>
        <p:spPr>
          <a:solidFill>
            <a:schemeClr val="tx1"/>
          </a:solidFill>
          <a:ln>
            <a:solidFill>
              <a:srgbClr val="000000"/>
            </a:solidFill>
          </a:ln>
        </p:spPr>
        <p:txBody>
          <a:bodyPr/>
          <a:lstStyle/>
          <a:p>
            <a:pPr>
              <a:buFont typeface="Wingdings" pitchFamily="2" charset="2"/>
              <a:buNone/>
            </a:pPr>
            <a:r>
              <a:rPr lang="en-US" sz="4800" smtClean="0">
                <a:solidFill>
                  <a:srgbClr val="993366"/>
                </a:solidFill>
                <a:effectLst/>
              </a:rPr>
              <a:t>			Congratulations!</a:t>
            </a:r>
            <a:r>
              <a:rPr lang="en-US" smtClean="0">
                <a:effectLst/>
              </a:rPr>
              <a:t> </a:t>
            </a:r>
          </a:p>
          <a:p>
            <a:pPr>
              <a:buFont typeface="Wingdings" pitchFamily="2" charset="2"/>
              <a:buNone/>
            </a:pPr>
            <a:r>
              <a:rPr lang="en-US" smtClean="0">
                <a:effectLst/>
              </a:rPr>
              <a:t>          </a:t>
            </a:r>
            <a:r>
              <a:rPr lang="en-US" smtClean="0">
                <a:solidFill>
                  <a:srgbClr val="000000"/>
                </a:solidFill>
                <a:effectLst/>
              </a:rPr>
              <a:t>You have completed this tutorial.</a:t>
            </a:r>
          </a:p>
          <a:p>
            <a:endParaRPr lang="en-US" smtClean="0">
              <a:solidFill>
                <a:srgbClr val="000000"/>
              </a:solidFill>
              <a:effectLst/>
            </a:endParaRPr>
          </a:p>
          <a:p>
            <a:pPr>
              <a:buFont typeface="Wingdings" pitchFamily="2" charset="2"/>
              <a:buNone/>
            </a:pPr>
            <a:endParaRPr lang="en-US" sz="2400" smtClean="0">
              <a:solidFill>
                <a:srgbClr val="000000"/>
              </a:solidFill>
              <a:effectLst/>
            </a:endParaRPr>
          </a:p>
          <a:p>
            <a:pPr>
              <a:buFont typeface="Wingdings" pitchFamily="2" charset="2"/>
              <a:buNone/>
            </a:pPr>
            <a:r>
              <a:rPr lang="en-US" sz="2400" smtClean="0">
                <a:solidFill>
                  <a:srgbClr val="000000"/>
                </a:solidFill>
                <a:effectLst/>
              </a:rPr>
              <a:t>Further Questions?</a:t>
            </a:r>
          </a:p>
          <a:p>
            <a:pPr>
              <a:buFont typeface="Wingdings" pitchFamily="2" charset="2"/>
              <a:buNone/>
            </a:pPr>
            <a:r>
              <a:rPr lang="en-US" sz="2400" smtClean="0">
                <a:solidFill>
                  <a:srgbClr val="000000"/>
                </a:solidFill>
                <a:effectLst/>
              </a:rPr>
              <a:t>Amy Gajkowski RN, BSN</a:t>
            </a:r>
          </a:p>
          <a:p>
            <a:pPr>
              <a:buFont typeface="Wingdings" pitchFamily="2" charset="2"/>
              <a:buNone/>
            </a:pPr>
            <a:r>
              <a:rPr lang="en-US" sz="2400" smtClean="0">
                <a:solidFill>
                  <a:srgbClr val="000000"/>
                </a:solidFill>
                <a:effectLst/>
              </a:rPr>
              <a:t>gajkowam@alverno.edu</a:t>
            </a:r>
          </a:p>
        </p:txBody>
      </p:sp>
      <p:sp>
        <p:nvSpPr>
          <p:cNvPr id="61442"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61443"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61444"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BA3C50A5-9948-4EEE-9508-6387EA861FA5}"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C57E9866-3E49-4F8E-B5B7-A79E92E21661}" type="slidenum">
              <a:rPr lang="en-US"/>
              <a:pPr>
                <a:defRPr/>
              </a:pPr>
              <a:t>46</a:t>
            </a:fld>
            <a:endParaRPr lang="en-US"/>
          </a:p>
        </p:txBody>
      </p:sp>
      <p:sp>
        <p:nvSpPr>
          <p:cNvPr id="68610"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References</a:t>
            </a:r>
          </a:p>
        </p:txBody>
      </p:sp>
      <p:sp>
        <p:nvSpPr>
          <p:cNvPr id="68611" name="Rectangle 3"/>
          <p:cNvSpPr>
            <a:spLocks noGrp="1" noChangeArrowheads="1"/>
          </p:cNvSpPr>
          <p:nvPr>
            <p:ph type="body" idx="1"/>
          </p:nvPr>
        </p:nvSpPr>
        <p:spPr>
          <a:xfrm>
            <a:off x="455613" y="1598613"/>
            <a:ext cx="8226425" cy="4725987"/>
          </a:xfrm>
        </p:spPr>
        <p:txBody>
          <a:bodyPr/>
          <a:lstStyle/>
          <a:p>
            <a:pPr>
              <a:lnSpc>
                <a:spcPct val="80000"/>
              </a:lnSpc>
              <a:buFont typeface="Wingdings" pitchFamily="2" charset="2"/>
              <a:buNone/>
              <a:defRPr/>
            </a:pPr>
            <a:r>
              <a:rPr lang="en-US" sz="1000" smtClean="0"/>
              <a:t>Barbosa, F, Martins da Cunha, R, &amp; Pinto, A. (2008). </a:t>
            </a:r>
            <a:r>
              <a:rPr lang="en-US" sz="1000" i="1" smtClean="0"/>
              <a:t>Postoperative delirium in the elderly</a:t>
            </a:r>
            <a:r>
              <a:rPr lang="en-US" sz="1000" smtClean="0"/>
              <a:t> [vol 58 no.6]. Retrieved from http://www.scielo.br/scielo.php. doi: 10.1590/S0034</a:t>
            </a:r>
          </a:p>
          <a:p>
            <a:pPr>
              <a:lnSpc>
                <a:spcPct val="80000"/>
              </a:lnSpc>
              <a:buFont typeface="Wingdings" pitchFamily="2" charset="2"/>
              <a:buNone/>
              <a:defRPr/>
            </a:pPr>
            <a:r>
              <a:rPr lang="en-US" sz="1000" smtClean="0"/>
              <a:t>Bryant, C. (2010). Dementia, Delirium, Agitation, and Behavioural Problems. Journal of Psychosomatic Research, 200809. Wiley InterScience. Retrieved from: Http://www.interscience.wiley.com/cgibin/summary/122300212/doi.org/10.1002/9780470017975.</a:t>
            </a:r>
          </a:p>
          <a:p>
            <a:pPr>
              <a:lnSpc>
                <a:spcPct val="80000"/>
              </a:lnSpc>
              <a:buFont typeface="Wingdings" pitchFamily="2" charset="2"/>
              <a:buNone/>
              <a:defRPr/>
            </a:pPr>
            <a:r>
              <a:rPr lang="en-US" sz="1000" smtClean="0"/>
              <a:t>Byrne, M, &amp; Devine, E. (Ed.). (2009). </a:t>
            </a:r>
            <a:r>
              <a:rPr lang="en-US" sz="1000" i="1" smtClean="0"/>
              <a:t>Knowledge Based nursing initiative- risk for delirium in adults in intensive care </a:t>
            </a:r>
            <a:r>
              <a:rPr lang="en-US" sz="1000" smtClean="0"/>
              <a:t>. Milwaukee: Aurora Health Care.</a:t>
            </a:r>
          </a:p>
          <a:p>
            <a:pPr>
              <a:lnSpc>
                <a:spcPct val="80000"/>
              </a:lnSpc>
              <a:buFont typeface="Wingdings" pitchFamily="2" charset="2"/>
              <a:buNone/>
              <a:defRPr/>
            </a:pPr>
            <a:r>
              <a:rPr lang="en-US" sz="1000" smtClean="0"/>
              <a:t>Fong, T, Tulebaev, S, &amp; Inouye, S. (2009). Delirium in elderly adults: diagnosis, prevention, and treatment. </a:t>
            </a:r>
            <a:r>
              <a:rPr lang="en-US" sz="1000" i="1" smtClean="0"/>
              <a:t>Nature Review</a:t>
            </a:r>
            <a:r>
              <a:rPr lang="en-US" sz="1000" smtClean="0"/>
              <a:t>, </a:t>
            </a:r>
            <a:r>
              <a:rPr lang="en-US" sz="1000" i="1" smtClean="0"/>
              <a:t>5</a:t>
            </a:r>
            <a:r>
              <a:rPr lang="en-US" sz="1000" smtClean="0"/>
              <a:t>. Retrieved from http://www.nature.com/nrneurol doi: 10.1038/nrneurol.2009.24</a:t>
            </a:r>
          </a:p>
          <a:p>
            <a:pPr>
              <a:lnSpc>
                <a:spcPct val="80000"/>
              </a:lnSpc>
              <a:buFont typeface="Wingdings" pitchFamily="2" charset="2"/>
              <a:buNone/>
              <a:defRPr/>
            </a:pPr>
            <a:r>
              <a:rPr lang="en-US" sz="900" smtClean="0"/>
              <a:t>Hala, M. (2007). Pathophysiology of postoperative delirium: Systemic inflammation as a response to surgical trauma causes diffuse microcirculatory impairment</a:t>
            </a:r>
            <a:br>
              <a:rPr lang="en-US" sz="900" smtClean="0"/>
            </a:br>
            <a:r>
              <a:rPr lang="en-US" sz="900" i="1" smtClean="0"/>
              <a:t>Medical Hypotheses</a:t>
            </a:r>
            <a:r>
              <a:rPr lang="en-US" sz="900" smtClean="0"/>
              <a:t>, Volume 68, Issue 1, Pages 194-196</a:t>
            </a:r>
          </a:p>
          <a:p>
            <a:pPr>
              <a:lnSpc>
                <a:spcPct val="80000"/>
              </a:lnSpc>
              <a:buFont typeface="Wingdings" pitchFamily="2" charset="2"/>
              <a:buNone/>
              <a:defRPr/>
            </a:pPr>
            <a:r>
              <a:rPr lang="en-US" sz="1000" smtClean="0"/>
              <a:t>Ham, R, &amp; Sloan, P. (2008). </a:t>
            </a:r>
            <a:r>
              <a:rPr lang="en-US" sz="1000" i="1" smtClean="0"/>
              <a:t>Primary care geriatrics</a:t>
            </a:r>
            <a:r>
              <a:rPr lang="en-US" sz="1000" smtClean="0"/>
              <a:t>. St. Louis, MI: Mosby.</a:t>
            </a:r>
          </a:p>
          <a:p>
            <a:pPr>
              <a:lnSpc>
                <a:spcPct val="80000"/>
              </a:lnSpc>
              <a:buFont typeface="Wingdings" pitchFamily="2" charset="2"/>
              <a:buNone/>
              <a:defRPr/>
            </a:pPr>
            <a:r>
              <a:rPr lang="en-US" sz="1000" smtClean="0"/>
              <a:t>Inouye, S. (2006). Delirium in older persons. </a:t>
            </a:r>
            <a:r>
              <a:rPr lang="en-US" sz="1000" i="1" smtClean="0"/>
              <a:t>The New England Journal of Medicine</a:t>
            </a:r>
            <a:r>
              <a:rPr lang="en-US" sz="1000" smtClean="0"/>
              <a:t>, </a:t>
            </a:r>
            <a:r>
              <a:rPr lang="en-US" sz="1000" i="1" smtClean="0"/>
              <a:t>65</a:t>
            </a:r>
            <a:r>
              <a:rPr lang="en-US" sz="1000" smtClean="0"/>
              <a:t>. Retrieved from </a:t>
            </a:r>
            <a:r>
              <a:rPr lang="en-US" sz="1000" smtClean="0">
                <a:hlinkClick r:id="rId2"/>
              </a:rPr>
              <a:t>www.NEJM.org</a:t>
            </a:r>
            <a:endParaRPr lang="en-US" sz="1000" smtClean="0"/>
          </a:p>
          <a:p>
            <a:pPr>
              <a:lnSpc>
                <a:spcPct val="80000"/>
              </a:lnSpc>
              <a:buFont typeface="Wingdings" pitchFamily="2" charset="2"/>
              <a:buNone/>
              <a:defRPr/>
            </a:pPr>
            <a:r>
              <a:rPr lang="en-US" sz="1000" smtClean="0"/>
              <a:t>Jaafar, A, Heycock, R, &amp; George, J. (2008). Frailty- a clinical overview. </a:t>
            </a:r>
            <a:r>
              <a:rPr lang="en-US" sz="1000" i="1" smtClean="0"/>
              <a:t>Review in Clinical Gerontology</a:t>
            </a:r>
            <a:r>
              <a:rPr lang="en-US" sz="1000" smtClean="0"/>
              <a:t>, </a:t>
            </a:r>
            <a:r>
              <a:rPr lang="en-US" sz="1000" i="1" smtClean="0"/>
              <a:t>17</a:t>
            </a:r>
            <a:r>
              <a:rPr lang="en-US" sz="1000" smtClean="0"/>
              <a:t>. doi: 10.1017/S0959259808002642</a:t>
            </a:r>
          </a:p>
          <a:p>
            <a:pPr>
              <a:lnSpc>
                <a:spcPct val="80000"/>
              </a:lnSpc>
              <a:buFont typeface="Wingdings" pitchFamily="2" charset="2"/>
              <a:buNone/>
              <a:defRPr/>
            </a:pPr>
            <a:r>
              <a:rPr lang="en-US" sz="1000" smtClean="0"/>
              <a:t>Jones, R, Fong, T, Metzger, E, Tulebaev, S, &amp; Yang, F. (2010). Aging, Brain disease, and Reserve: Implications for Delirium. </a:t>
            </a:r>
            <a:r>
              <a:rPr lang="en-US" sz="1000" i="1" smtClean="0"/>
              <a:t>American association for geriatric psychiatry </a:t>
            </a:r>
            <a:r>
              <a:rPr lang="en-US" sz="1000" smtClean="0"/>
              <a:t>. Retrieved (2010, March 23)</a:t>
            </a:r>
          </a:p>
          <a:p>
            <a:pPr>
              <a:lnSpc>
                <a:spcPct val="80000"/>
              </a:lnSpc>
              <a:buFont typeface="Wingdings" pitchFamily="2" charset="2"/>
              <a:buNone/>
              <a:defRPr/>
            </a:pPr>
            <a:r>
              <a:rPr lang="en-US" sz="1000" smtClean="0"/>
              <a:t>Leentjens, A, &amp; Van der Mast, R. (2005). Delirium in elderly people: an update. </a:t>
            </a:r>
            <a:r>
              <a:rPr lang="en-US" sz="1000" i="1" smtClean="0"/>
              <a:t>Current Opinion in Psychiatry</a:t>
            </a:r>
            <a:r>
              <a:rPr lang="en-US" sz="1000" smtClean="0"/>
              <a:t>, </a:t>
            </a:r>
            <a:r>
              <a:rPr lang="en-US" sz="1000" i="1" smtClean="0"/>
              <a:t>18</a:t>
            </a:r>
            <a:r>
              <a:rPr lang="en-US" sz="1000" smtClean="0"/>
              <a:t>. Retrieved from </a:t>
            </a:r>
            <a:r>
              <a:rPr lang="en-US" sz="1000" smtClean="0">
                <a:hlinkClick r:id="rId3"/>
              </a:rPr>
              <a:t>http://www.medscape.com/viewarticle/503089</a:t>
            </a:r>
            <a:endParaRPr lang="en-US" sz="1000" smtClean="0"/>
          </a:p>
          <a:p>
            <a:pPr>
              <a:lnSpc>
                <a:spcPct val="80000"/>
              </a:lnSpc>
              <a:buFont typeface="Wingdings" pitchFamily="2" charset="2"/>
              <a:buNone/>
              <a:defRPr/>
            </a:pPr>
            <a:r>
              <a:rPr lang="en-US" sz="1000" smtClean="0"/>
              <a:t>Lemstra, A, kalisvaaart, K, Vreeswijk, R, Van Gool, W, &amp; Eikelenboom, P. (2008). Pre-operative inflammatory markers and the risk of postoperative delirium in elderly patients. </a:t>
            </a:r>
            <a:r>
              <a:rPr lang="en-US" sz="1000" i="1" smtClean="0"/>
              <a:t>International Journal of Geriatric Psychiatry</a:t>
            </a:r>
            <a:r>
              <a:rPr lang="en-US" sz="1000" smtClean="0"/>
              <a:t>, </a:t>
            </a:r>
            <a:r>
              <a:rPr lang="en-US" sz="1000" i="1" smtClean="0"/>
              <a:t>23</a:t>
            </a:r>
            <a:r>
              <a:rPr lang="en-US" sz="1000" smtClean="0"/>
              <a:t>. Retrieved from www.interscience.wiley.com doi: 10.1002/gps.2015</a:t>
            </a:r>
          </a:p>
          <a:p>
            <a:pPr>
              <a:lnSpc>
                <a:spcPct val="80000"/>
              </a:lnSpc>
              <a:buFont typeface="Wingdings" pitchFamily="2" charset="2"/>
              <a:buNone/>
              <a:defRPr/>
            </a:pPr>
            <a:r>
              <a:rPr lang="en-US" sz="1000" smtClean="0"/>
              <a:t>Luetz, A, Heymann, A, Radtke, F, Chenitir, C, &amp; Heinz, A. (2010). Different assessment tools for intensive care unit delirium: which score to use? . </a:t>
            </a:r>
            <a:r>
              <a:rPr lang="en-US" sz="1000" i="1" smtClean="0"/>
              <a:t>Critical Care Medicine</a:t>
            </a:r>
            <a:r>
              <a:rPr lang="en-US" sz="1000" smtClean="0"/>
              <a:t>, </a:t>
            </a:r>
            <a:r>
              <a:rPr lang="en-US" sz="1000" i="1" smtClean="0"/>
              <a:t>38</a:t>
            </a:r>
            <a:r>
              <a:rPr lang="en-US" sz="1000" smtClean="0"/>
              <a:t>(2), 409-417.</a:t>
            </a:r>
          </a:p>
          <a:p>
            <a:pPr>
              <a:lnSpc>
                <a:spcPct val="80000"/>
              </a:lnSpc>
              <a:buFont typeface="Wingdings" pitchFamily="2" charset="2"/>
              <a:buNone/>
              <a:defRPr/>
            </a:pPr>
            <a:r>
              <a:rPr lang="en-US" sz="1000" smtClean="0"/>
              <a:t>Maclullich, A, Ferguson, K, Miller, T, Roolj, E, &amp; Cunningham, C. (2008). Unravelling the pathophysiology of delirium: a focus on the role of aberrant stress response. </a:t>
            </a:r>
            <a:r>
              <a:rPr lang="en-US" sz="1000" i="1" smtClean="0"/>
              <a:t>Journal of Psychosomatic Research</a:t>
            </a:r>
            <a:r>
              <a:rPr lang="en-US" sz="1000" smtClean="0"/>
              <a:t>, </a:t>
            </a:r>
            <a:r>
              <a:rPr lang="en-US" sz="1000" i="1" smtClean="0"/>
              <a:t>65</a:t>
            </a:r>
            <a:r>
              <a:rPr lang="en-US" sz="1000" smtClean="0"/>
              <a:t>(3), Retrieved from http://www.sciencedirect.com/science doi: 10.1016/j.jpsychores.2008.05.019</a:t>
            </a:r>
          </a:p>
          <a:p>
            <a:pPr>
              <a:lnSpc>
                <a:spcPct val="80000"/>
              </a:lnSpc>
              <a:buFont typeface="Wingdings" pitchFamily="2" charset="2"/>
              <a:buNone/>
              <a:defRPr/>
            </a:pPr>
            <a:r>
              <a:rPr lang="en-US" sz="1000" smtClean="0"/>
              <a:t>Rooji, S, Van Munster, B, Korevaar, J, &amp; Levi, M. (2007). Cytokines and acute phase response in delirium. </a:t>
            </a:r>
            <a:r>
              <a:rPr lang="en-US" sz="1000" i="1" smtClean="0"/>
              <a:t>Journal of Psychosomatic Research</a:t>
            </a:r>
            <a:r>
              <a:rPr lang="en-US" sz="1000" smtClean="0"/>
              <a:t>, </a:t>
            </a:r>
            <a:r>
              <a:rPr lang="en-US" sz="1000" i="1" smtClean="0"/>
              <a:t>62</a:t>
            </a:r>
            <a:r>
              <a:rPr lang="en-US" sz="1000" smtClean="0"/>
              <a:t>(5), Retrieved from www.sciencedirect.com/science doi: 10.1016/j.jpschores.2006.11.013</a:t>
            </a:r>
          </a:p>
          <a:p>
            <a:pPr>
              <a:lnSpc>
                <a:spcPct val="80000"/>
              </a:lnSpc>
              <a:buFont typeface="Wingdings" pitchFamily="2" charset="2"/>
              <a:buNone/>
              <a:defRPr/>
            </a:pPr>
            <a:r>
              <a:rPr lang="en-US" sz="1000" smtClean="0"/>
              <a:t>Van Munster, B, Rooij, S, &amp; Korevaar, J. (2009). The Role of genetics in delirium in the elderly patient. </a:t>
            </a:r>
            <a:r>
              <a:rPr lang="en-US" sz="1000" i="1" smtClean="0"/>
              <a:t>Dementia and Geriatric Cognitive Disorders</a:t>
            </a:r>
            <a:r>
              <a:rPr lang="en-US" sz="1000" smtClean="0"/>
              <a:t>, </a:t>
            </a:r>
            <a:r>
              <a:rPr lang="en-US" sz="1000" i="1" smtClean="0"/>
              <a:t>28</a:t>
            </a:r>
            <a:r>
              <a:rPr lang="en-US" sz="1000" smtClean="0"/>
              <a:t>. Retrieved from www.karger.com/dem doi: 10.1159/000235796</a:t>
            </a:r>
          </a:p>
        </p:txBody>
      </p:sp>
      <p:sp>
        <p:nvSpPr>
          <p:cNvPr id="62469"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62470" name="AutoShape 5">
            <a:hlinkClick r:id="rId4"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62471"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solidFill>
            <a:srgbClr val="993366"/>
          </a:solidFill>
        </p:spPr>
        <p:txBody>
          <a:bodyPr/>
          <a:lstStyle/>
          <a:p>
            <a:r>
              <a:rPr lang="en-US" smtClean="0">
                <a:effectLst/>
              </a:rPr>
              <a:t>Pre Test</a:t>
            </a:r>
          </a:p>
        </p:txBody>
      </p:sp>
      <p:sp>
        <p:nvSpPr>
          <p:cNvPr id="63491" name="Rectangle 3"/>
          <p:cNvSpPr>
            <a:spLocks noGrp="1" noChangeArrowheads="1"/>
          </p:cNvSpPr>
          <p:nvPr>
            <p:ph type="body" idx="1"/>
          </p:nvPr>
        </p:nvSpPr>
        <p:spPr>
          <a:solidFill>
            <a:schemeClr val="tx1"/>
          </a:solidFill>
          <a:ln>
            <a:solidFill>
              <a:srgbClr val="000000"/>
            </a:solidFill>
          </a:ln>
        </p:spPr>
        <p:txBody>
          <a:bodyPr/>
          <a:lstStyle/>
          <a:p>
            <a:pPr eaLnBrk="1" hangingPunct="1">
              <a:buFont typeface="Wingdings" pitchFamily="2" charset="2"/>
              <a:buNone/>
              <a:defRPr/>
            </a:pPr>
            <a:endParaRPr lang="en-US" smtClean="0">
              <a:solidFill>
                <a:srgbClr val="000000"/>
              </a:solidFill>
              <a:effectLst>
                <a:outerShdw blurRad="38100" dist="38100" dir="2700000" algn="tl">
                  <a:srgbClr val="FFFFFF"/>
                </a:outerShdw>
              </a:effectLst>
            </a:endParaRPr>
          </a:p>
          <a:p>
            <a:pPr>
              <a:buFont typeface="Wingdings" pitchFamily="2" charset="2"/>
              <a:buNone/>
              <a:defRPr/>
            </a:pPr>
            <a:r>
              <a:rPr lang="en-US" smtClean="0">
                <a:solidFill>
                  <a:srgbClr val="000000"/>
                </a:solidFill>
                <a:effectLst/>
              </a:rPr>
              <a:t>	  Delirium has a slow onset in patients</a:t>
            </a:r>
          </a:p>
          <a:p>
            <a:pPr>
              <a:buFont typeface="Wingdings" pitchFamily="2" charset="2"/>
              <a:buNone/>
              <a:defRPr/>
            </a:pPr>
            <a:endParaRPr lang="en-US" smtClean="0">
              <a:effectLst/>
            </a:endParaRPr>
          </a:p>
          <a:p>
            <a:pPr>
              <a:buFont typeface="Wingdings" pitchFamily="2" charset="2"/>
              <a:buNone/>
              <a:defRPr/>
            </a:pPr>
            <a:endParaRPr lang="en-US" smtClean="0">
              <a:effectLst/>
            </a:endParaRPr>
          </a:p>
        </p:txBody>
      </p:sp>
      <p:sp>
        <p:nvSpPr>
          <p:cNvPr id="63494" name="AutoShape 6"/>
          <p:cNvSpPr>
            <a:spLocks noChangeArrowheads="1"/>
          </p:cNvSpPr>
          <p:nvPr/>
        </p:nvSpPr>
        <p:spPr bwMode="auto">
          <a:xfrm>
            <a:off x="1295400" y="2895600"/>
            <a:ext cx="2667000" cy="6096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True</a:t>
            </a:r>
          </a:p>
        </p:txBody>
      </p:sp>
      <p:sp>
        <p:nvSpPr>
          <p:cNvPr id="63495" name="AutoShape 7"/>
          <p:cNvSpPr>
            <a:spLocks noChangeArrowheads="1"/>
          </p:cNvSpPr>
          <p:nvPr/>
        </p:nvSpPr>
        <p:spPr bwMode="auto">
          <a:xfrm>
            <a:off x="4419600" y="2895600"/>
            <a:ext cx="2743200" cy="6096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False</a:t>
            </a:r>
          </a:p>
        </p:txBody>
      </p:sp>
      <p:sp>
        <p:nvSpPr>
          <p:cNvPr id="20485"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0486"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0487"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63501" name="Rectangle 13"/>
          <p:cNvSpPr>
            <a:spLocks noChangeArrowheads="1"/>
          </p:cNvSpPr>
          <p:nvPr/>
        </p:nvSpPr>
        <p:spPr bwMode="auto">
          <a:xfrm>
            <a:off x="1219200" y="3657600"/>
            <a:ext cx="2743200" cy="685800"/>
          </a:xfrm>
          <a:prstGeom prst="rect">
            <a:avLst/>
          </a:prstGeom>
          <a:solidFill>
            <a:srgbClr val="969696"/>
          </a:solidFill>
          <a:ln w="9525">
            <a:solidFill>
              <a:schemeClr val="tx1"/>
            </a:solidFill>
            <a:miter lim="800000"/>
            <a:headEnd/>
            <a:tailEnd/>
          </a:ln>
        </p:spPr>
        <p:txBody>
          <a:bodyPr wrap="none" anchor="ctr"/>
          <a:lstStyle/>
          <a:p>
            <a:pPr algn="ctr"/>
            <a:r>
              <a:rPr lang="en-US"/>
              <a:t>No. It has an abrupt onset</a:t>
            </a:r>
          </a:p>
        </p:txBody>
      </p:sp>
      <p:sp>
        <p:nvSpPr>
          <p:cNvPr id="63502" name="Rectangle 14"/>
          <p:cNvSpPr>
            <a:spLocks noChangeArrowheads="1"/>
          </p:cNvSpPr>
          <p:nvPr/>
        </p:nvSpPr>
        <p:spPr bwMode="auto">
          <a:xfrm>
            <a:off x="4191000" y="3657600"/>
            <a:ext cx="4114800" cy="762000"/>
          </a:xfrm>
          <a:prstGeom prst="rect">
            <a:avLst/>
          </a:prstGeom>
          <a:solidFill>
            <a:srgbClr val="969696"/>
          </a:solidFill>
          <a:ln w="9525">
            <a:solidFill>
              <a:schemeClr val="tx1"/>
            </a:solidFill>
            <a:miter lim="800000"/>
            <a:headEnd/>
            <a:tailEnd/>
          </a:ln>
        </p:spPr>
        <p:txBody>
          <a:bodyPr wrap="none" anchor="ctr"/>
          <a:lstStyle/>
          <a:p>
            <a:pPr algn="ctr"/>
            <a:r>
              <a:rPr lang="en-US"/>
              <a:t>Yes! This is one way delirium </a:t>
            </a:r>
          </a:p>
          <a:p>
            <a:pPr algn="ctr"/>
            <a:r>
              <a:rPr lang="en-US"/>
              <a:t>differs from dementia and Alzheimer’s</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3494"/>
                    </p:tgtEl>
                  </p:cond>
                </p:stCondLst>
                <p:endSync evt="end" delay="0">
                  <p:rtn val="all"/>
                </p:endSync>
                <p:childTnLst>
                  <p:par>
                    <p:cTn id="3" fill="hold">
                      <p:stCondLst>
                        <p:cond delay="0"/>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3501"/>
                                        </p:tgtEl>
                                        <p:attrNameLst>
                                          <p:attrName>style.visibility</p:attrName>
                                        </p:attrNameLst>
                                      </p:cBhvr>
                                      <p:to>
                                        <p:strVal val="visible"/>
                                      </p:to>
                                    </p:set>
                                    <p:animEffect transition="in" filter="box(in)">
                                      <p:cBhvr>
                                        <p:cTn id="7" dur="500"/>
                                        <p:tgtEl>
                                          <p:spTgt spid="63501"/>
                                        </p:tgtEl>
                                      </p:cBhvr>
                                    </p:animEffect>
                                  </p:childTnLst>
                                </p:cTn>
                              </p:par>
                            </p:childTnLst>
                          </p:cTn>
                        </p:par>
                      </p:childTnLst>
                    </p:cTn>
                  </p:par>
                </p:childTnLst>
              </p:cTn>
              <p:nextCondLst>
                <p:cond evt="onClick" delay="0">
                  <p:tgtEl>
                    <p:spTgt spid="63494"/>
                  </p:tgtEl>
                </p:cond>
              </p:nextCondLst>
            </p:seq>
            <p:seq concurrent="1" nextAc="seek">
              <p:cTn id="8" restart="whenNotActive" fill="hold" evtFilter="cancelBubble" nodeType="interactiveSeq">
                <p:stCondLst>
                  <p:cond evt="onClick" delay="0">
                    <p:tgtEl>
                      <p:spTgt spid="63495"/>
                    </p:tgtEl>
                  </p:cond>
                </p:stCondLst>
                <p:endSync evt="end" delay="0">
                  <p:rtn val="all"/>
                </p:endSync>
                <p:childTnLst>
                  <p:par>
                    <p:cTn id="9" fill="hold">
                      <p:stCondLst>
                        <p:cond delay="0"/>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63502"/>
                                        </p:tgtEl>
                                        <p:attrNameLst>
                                          <p:attrName>style.visibility</p:attrName>
                                        </p:attrNameLst>
                                      </p:cBhvr>
                                      <p:to>
                                        <p:strVal val="visible"/>
                                      </p:to>
                                    </p:set>
                                    <p:animEffect transition="in" filter="box(in)">
                                      <p:cBhvr>
                                        <p:cTn id="13" dur="500"/>
                                        <p:tgtEl>
                                          <p:spTgt spid="63502"/>
                                        </p:tgtEl>
                                      </p:cBhvr>
                                    </p:animEffect>
                                  </p:childTnLst>
                                </p:cTn>
                              </p:par>
                            </p:childTnLst>
                          </p:cTn>
                        </p:par>
                      </p:childTnLst>
                    </p:cTn>
                  </p:par>
                </p:childTnLst>
              </p:cTn>
              <p:nextCondLst>
                <p:cond evt="onClick" delay="0">
                  <p:tgtEl>
                    <p:spTgt spid="63495"/>
                  </p:tgtEl>
                </p:cond>
              </p:nextCondLst>
            </p:seq>
          </p:childTnLst>
        </p:cTn>
      </p:par>
    </p:tnLst>
    <p:bldLst>
      <p:bldP spid="63501" grpId="0" animBg="1"/>
      <p:bldP spid="6350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solidFill>
            <a:srgbClr val="993366"/>
          </a:solidFill>
          <a:ln>
            <a:solidFill>
              <a:srgbClr val="000000"/>
            </a:solidFill>
          </a:ln>
        </p:spPr>
        <p:txBody>
          <a:bodyPr/>
          <a:lstStyle/>
          <a:p>
            <a:r>
              <a:rPr lang="en-US" smtClean="0">
                <a:effectLst/>
              </a:rPr>
              <a:t>Pre Test</a:t>
            </a:r>
          </a:p>
        </p:txBody>
      </p:sp>
      <p:sp>
        <p:nvSpPr>
          <p:cNvPr id="21506" name="Rectangle 3"/>
          <p:cNvSpPr>
            <a:spLocks noGrp="1" noChangeArrowheads="1"/>
          </p:cNvSpPr>
          <p:nvPr>
            <p:ph type="body" idx="1"/>
          </p:nvPr>
        </p:nvSpPr>
        <p:spPr>
          <a:xfrm>
            <a:off x="457200" y="1524000"/>
            <a:ext cx="8226425" cy="4497388"/>
          </a:xfrm>
          <a:solidFill>
            <a:schemeClr val="tx1"/>
          </a:solidFill>
          <a:ln>
            <a:solidFill>
              <a:srgbClr val="000000"/>
            </a:solidFill>
          </a:ln>
        </p:spPr>
        <p:txBody>
          <a:bodyPr/>
          <a:lstStyle/>
          <a:p>
            <a:pPr>
              <a:buFont typeface="Wingdings" pitchFamily="2" charset="2"/>
              <a:buNone/>
            </a:pPr>
            <a:r>
              <a:rPr lang="en-US" smtClean="0">
                <a:solidFill>
                  <a:srgbClr val="000000"/>
                </a:solidFill>
                <a:effectLst/>
              </a:rPr>
              <a:t> Unlike dementia, delirium is</a:t>
            </a:r>
            <a:r>
              <a:rPr lang="en-US" smtClean="0">
                <a:effectLst/>
              </a:rPr>
              <a:t> </a:t>
            </a:r>
            <a:r>
              <a:rPr lang="en-US" smtClean="0">
                <a:solidFill>
                  <a:srgbClr val="000000"/>
                </a:solidFill>
                <a:effectLst/>
              </a:rPr>
              <a:t>reversible</a:t>
            </a:r>
          </a:p>
        </p:txBody>
      </p:sp>
      <p:sp>
        <p:nvSpPr>
          <p:cNvPr id="64516" name="AutoShape 4"/>
          <p:cNvSpPr>
            <a:spLocks noChangeArrowheads="1"/>
          </p:cNvSpPr>
          <p:nvPr/>
        </p:nvSpPr>
        <p:spPr bwMode="auto">
          <a:xfrm>
            <a:off x="609600" y="2362200"/>
            <a:ext cx="2362200" cy="5334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True</a:t>
            </a:r>
          </a:p>
        </p:txBody>
      </p:sp>
      <p:sp>
        <p:nvSpPr>
          <p:cNvPr id="64517" name="AutoShape 5"/>
          <p:cNvSpPr>
            <a:spLocks noChangeArrowheads="1"/>
          </p:cNvSpPr>
          <p:nvPr/>
        </p:nvSpPr>
        <p:spPr bwMode="auto">
          <a:xfrm>
            <a:off x="685800" y="3429000"/>
            <a:ext cx="2286000" cy="5334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False</a:t>
            </a:r>
          </a:p>
        </p:txBody>
      </p:sp>
      <p:sp>
        <p:nvSpPr>
          <p:cNvPr id="64518" name="Rectangle 6"/>
          <p:cNvSpPr>
            <a:spLocks noChangeArrowheads="1"/>
          </p:cNvSpPr>
          <p:nvPr/>
        </p:nvSpPr>
        <p:spPr bwMode="auto">
          <a:xfrm>
            <a:off x="3124200" y="2209800"/>
            <a:ext cx="3276600" cy="914400"/>
          </a:xfrm>
          <a:prstGeom prst="rect">
            <a:avLst/>
          </a:prstGeom>
          <a:solidFill>
            <a:srgbClr val="969696"/>
          </a:solidFill>
          <a:ln w="9525">
            <a:solidFill>
              <a:schemeClr val="tx1"/>
            </a:solidFill>
            <a:miter lim="800000"/>
            <a:headEnd/>
            <a:tailEnd/>
          </a:ln>
        </p:spPr>
        <p:txBody>
          <a:bodyPr wrap="none" anchor="ctr"/>
          <a:lstStyle/>
          <a:p>
            <a:pPr algn="ctr"/>
            <a:r>
              <a:rPr lang="en-US"/>
              <a:t>Yes! Unlike Dementia </a:t>
            </a:r>
          </a:p>
          <a:p>
            <a:pPr algn="ctr"/>
            <a:r>
              <a:rPr lang="en-US"/>
              <a:t>and Alzheimer’s, it is reversible</a:t>
            </a:r>
          </a:p>
        </p:txBody>
      </p:sp>
      <p:sp>
        <p:nvSpPr>
          <p:cNvPr id="64519" name="Rectangle 7"/>
          <p:cNvSpPr>
            <a:spLocks noChangeArrowheads="1"/>
          </p:cNvSpPr>
          <p:nvPr/>
        </p:nvSpPr>
        <p:spPr bwMode="auto">
          <a:xfrm>
            <a:off x="3124200" y="3352800"/>
            <a:ext cx="4191000" cy="1143000"/>
          </a:xfrm>
          <a:prstGeom prst="rect">
            <a:avLst/>
          </a:prstGeom>
          <a:solidFill>
            <a:srgbClr val="969696"/>
          </a:solidFill>
          <a:ln w="9525">
            <a:solidFill>
              <a:schemeClr val="tx1"/>
            </a:solidFill>
            <a:miter lim="800000"/>
            <a:headEnd/>
            <a:tailEnd/>
          </a:ln>
        </p:spPr>
        <p:txBody>
          <a:bodyPr wrap="none" anchor="ctr"/>
          <a:lstStyle/>
          <a:p>
            <a:pPr algn="ctr"/>
            <a:r>
              <a:rPr lang="en-US"/>
              <a:t>No. You will learn through this tutorial </a:t>
            </a:r>
          </a:p>
          <a:p>
            <a:pPr algn="ctr"/>
            <a:r>
              <a:rPr lang="en-US"/>
              <a:t>ways you can treat and prevent delirium!</a:t>
            </a:r>
          </a:p>
        </p:txBody>
      </p:sp>
      <p:sp>
        <p:nvSpPr>
          <p:cNvPr id="21511"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1512"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1513"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4516"/>
                    </p:tgtEl>
                  </p:cond>
                </p:stCondLst>
                <p:endSync evt="end" delay="0">
                  <p:rtn val="all"/>
                </p:endSync>
                <p:childTnLst>
                  <p:par>
                    <p:cTn id="3" fill="hold">
                      <p:stCondLst>
                        <p:cond delay="0"/>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4518"/>
                                        </p:tgtEl>
                                        <p:attrNameLst>
                                          <p:attrName>style.visibility</p:attrName>
                                        </p:attrNameLst>
                                      </p:cBhvr>
                                      <p:to>
                                        <p:strVal val="visible"/>
                                      </p:to>
                                    </p:set>
                                    <p:animEffect transition="in" filter="box(in)">
                                      <p:cBhvr>
                                        <p:cTn id="7" dur="500"/>
                                        <p:tgtEl>
                                          <p:spTgt spid="64518"/>
                                        </p:tgtEl>
                                      </p:cBhvr>
                                    </p:animEffect>
                                  </p:childTnLst>
                                </p:cTn>
                              </p:par>
                            </p:childTnLst>
                          </p:cTn>
                        </p:par>
                      </p:childTnLst>
                    </p:cTn>
                  </p:par>
                </p:childTnLst>
              </p:cTn>
              <p:nextCondLst>
                <p:cond evt="onClick" delay="0">
                  <p:tgtEl>
                    <p:spTgt spid="64516"/>
                  </p:tgtEl>
                </p:cond>
              </p:nextCondLst>
            </p:seq>
            <p:seq concurrent="1" nextAc="seek">
              <p:cTn id="8" restart="whenNotActive" fill="hold" evtFilter="cancelBubble" nodeType="interactiveSeq">
                <p:stCondLst>
                  <p:cond evt="onClick" delay="0">
                    <p:tgtEl>
                      <p:spTgt spid="64517"/>
                    </p:tgtEl>
                  </p:cond>
                </p:stCondLst>
                <p:endSync evt="end" delay="0">
                  <p:rtn val="all"/>
                </p:endSync>
                <p:childTnLst>
                  <p:par>
                    <p:cTn id="9" fill="hold">
                      <p:stCondLst>
                        <p:cond delay="0"/>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64519"/>
                                        </p:tgtEl>
                                        <p:attrNameLst>
                                          <p:attrName>style.visibility</p:attrName>
                                        </p:attrNameLst>
                                      </p:cBhvr>
                                      <p:to>
                                        <p:strVal val="visible"/>
                                      </p:to>
                                    </p:set>
                                    <p:animEffect transition="in" filter="box(in)">
                                      <p:cBhvr>
                                        <p:cTn id="13" dur="500"/>
                                        <p:tgtEl>
                                          <p:spTgt spid="64519"/>
                                        </p:tgtEl>
                                      </p:cBhvr>
                                    </p:animEffect>
                                  </p:childTnLst>
                                </p:cTn>
                              </p:par>
                            </p:childTnLst>
                          </p:cTn>
                        </p:par>
                      </p:childTnLst>
                    </p:cTn>
                  </p:par>
                </p:childTnLst>
              </p:cTn>
              <p:nextCondLst>
                <p:cond evt="onClick" delay="0">
                  <p:tgtEl>
                    <p:spTgt spid="64517"/>
                  </p:tgtEl>
                </p:cond>
              </p:nextCondLst>
            </p:seq>
          </p:childTnLst>
        </p:cTn>
      </p:par>
    </p:tnLst>
    <p:bldLst>
      <p:bldP spid="64518" grpId="0" animBg="1"/>
      <p:bldP spid="645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EDB9B8E-CFCC-4D69-B166-13796A64DF61}"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4DF6FC3F-EDE1-4C8E-8CC2-A3D6591722A5}" type="slidenum">
              <a:rPr lang="en-US"/>
              <a:pPr>
                <a:defRPr/>
              </a:pPr>
              <a:t>7</a:t>
            </a:fld>
            <a:endParaRPr lang="en-US"/>
          </a:p>
        </p:txBody>
      </p:sp>
      <p:sp>
        <p:nvSpPr>
          <p:cNvPr id="6146"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Delirium Case Study</a:t>
            </a:r>
          </a:p>
        </p:txBody>
      </p:sp>
      <p:sp>
        <p:nvSpPr>
          <p:cNvPr id="6147" name="Rectangle 3"/>
          <p:cNvSpPr>
            <a:spLocks noGrp="1" noChangeArrowheads="1"/>
          </p:cNvSpPr>
          <p:nvPr>
            <p:ph type="body" idx="1"/>
          </p:nvPr>
        </p:nvSpPr>
        <p:spPr>
          <a:solidFill>
            <a:schemeClr val="tx1"/>
          </a:solidFill>
          <a:ln>
            <a:solidFill>
              <a:srgbClr val="000000"/>
            </a:solidFill>
          </a:ln>
        </p:spPr>
        <p:txBody>
          <a:bodyPr/>
          <a:lstStyle/>
          <a:p>
            <a:pPr eaLnBrk="1" hangingPunct="1">
              <a:buFont typeface="Wingdings" pitchFamily="2" charset="2"/>
              <a:buNone/>
              <a:defRPr/>
            </a:pPr>
            <a:r>
              <a:rPr lang="en-US" sz="2000" smtClean="0">
                <a:solidFill>
                  <a:srgbClr val="000000"/>
                </a:solidFill>
                <a:effectLst>
                  <a:outerShdw blurRad="38100" dist="38100" dir="2700000" algn="tl">
                    <a:srgbClr val="FFFFFF"/>
                  </a:outerShdw>
                </a:effectLst>
              </a:rPr>
              <a:t>	A 75 year old male was admitted to a medical unit around 2100. He presented with the police who brought him in after finding him wandering the streets around his home. When trying to take him home the man became abusive, confused, and frightened. The officers had stated that he “looked pale, ill, and agitated,” and they could find no identification. Upon the nurses’ assessment, it was very difficult to gain the man’s attention, and for him to focus on answering questions. Once he was able to answer, he rambled on in an incoherent, disorganized manner. The patient had intervals of agitation and was diaphoretic, and then would become very withdrawn. At times the man appeared to be falling asleep during the assessment, and could not describe where he was. His pulse was 94 and regular, BP 145/88. There was no evidence of injury or trauma.</a:t>
            </a:r>
          </a:p>
        </p:txBody>
      </p:sp>
      <p:sp>
        <p:nvSpPr>
          <p:cNvPr id="22533"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2534"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2535"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1B8E3C2B-95D9-4289-8871-88BEFBD78021}"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AED8A1EA-424F-4212-B6B1-C5299672D8A3}" type="slidenum">
              <a:rPr lang="en-US"/>
              <a:pPr>
                <a:defRPr/>
              </a:pPr>
              <a:t>8</a:t>
            </a:fld>
            <a:endParaRPr lang="en-US"/>
          </a:p>
        </p:txBody>
      </p:sp>
      <p:sp>
        <p:nvSpPr>
          <p:cNvPr id="54274"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Delirium Case Study</a:t>
            </a:r>
          </a:p>
        </p:txBody>
      </p:sp>
      <p:sp>
        <p:nvSpPr>
          <p:cNvPr id="54275" name="Rectangle 3"/>
          <p:cNvSpPr>
            <a:spLocks noGrp="1" noChangeArrowheads="1"/>
          </p:cNvSpPr>
          <p:nvPr>
            <p:ph type="body" idx="1"/>
          </p:nvPr>
        </p:nvSpPr>
        <p:spPr>
          <a:solidFill>
            <a:schemeClr val="tx1"/>
          </a:solidFill>
          <a:ln>
            <a:solidFill>
              <a:srgbClr val="000000"/>
            </a:solidFill>
          </a:ln>
        </p:spPr>
        <p:txBody>
          <a:bodyPr/>
          <a:lstStyle/>
          <a:p>
            <a:pPr eaLnBrk="1" hangingPunct="1">
              <a:lnSpc>
                <a:spcPct val="90000"/>
              </a:lnSpc>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Think about this…</a:t>
            </a:r>
          </a:p>
          <a:p>
            <a:pPr eaLnBrk="1" hangingPunct="1">
              <a:lnSpc>
                <a:spcPct val="90000"/>
              </a:lnSpc>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	What interventions or investigations should be done?</a:t>
            </a:r>
          </a:p>
          <a:p>
            <a:pPr eaLnBrk="1" hangingPunct="1">
              <a:lnSpc>
                <a:spcPct val="90000"/>
              </a:lnSpc>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	If a family member is contacted, what questions would you want to ask?</a:t>
            </a:r>
          </a:p>
          <a:p>
            <a:pPr eaLnBrk="1" hangingPunct="1">
              <a:lnSpc>
                <a:spcPct val="90000"/>
              </a:lnSpc>
              <a:buClr>
                <a:srgbClr val="4B4B6E"/>
              </a:buClr>
              <a:buFont typeface="Wingdings" pitchFamily="2" charset="2"/>
              <a:buNone/>
              <a:defRPr/>
            </a:pPr>
            <a:endParaRPr lang="en-US" sz="2400" smtClean="0">
              <a:solidFill>
                <a:srgbClr val="000000"/>
              </a:solidFill>
              <a:effectLst>
                <a:outerShdw blurRad="38100" dist="38100" dir="2700000" algn="tl">
                  <a:srgbClr val="FFFFFF"/>
                </a:outerShdw>
              </a:effectLst>
            </a:endParaRPr>
          </a:p>
          <a:p>
            <a:pPr eaLnBrk="1" hangingPunct="1">
              <a:lnSpc>
                <a:spcPct val="90000"/>
              </a:lnSpc>
              <a:buClr>
                <a:srgbClr val="4B4B6E"/>
              </a:buClr>
              <a:buFont typeface="Wingdings" pitchFamily="2" charset="2"/>
              <a:buNone/>
              <a:defRPr/>
            </a:pPr>
            <a:r>
              <a:rPr lang="en-US" sz="2400" smtClean="0">
                <a:solidFill>
                  <a:srgbClr val="000000"/>
                </a:solidFill>
                <a:effectLst>
                  <a:outerShdw blurRad="38100" dist="38100" dir="2700000" algn="tl">
                    <a:srgbClr val="FFFFFF"/>
                  </a:outerShdw>
                </a:effectLst>
              </a:rPr>
              <a:t>The physician said the patient probably has Alzheimer’s; The nurse has five other patients, one needs to be discharged home, is this new patient urgent?</a:t>
            </a:r>
          </a:p>
          <a:p>
            <a:pPr eaLnBrk="1" hangingPunct="1">
              <a:lnSpc>
                <a:spcPct val="90000"/>
              </a:lnSpc>
              <a:buClr>
                <a:srgbClr val="4B4B6E"/>
              </a:buClr>
              <a:buFont typeface="Wingdings" pitchFamily="2" charset="2"/>
              <a:buNone/>
              <a:defRPr/>
            </a:pPr>
            <a:endParaRPr lang="en-US" sz="2400" smtClean="0">
              <a:solidFill>
                <a:srgbClr val="000000"/>
              </a:solidFill>
              <a:effectLst>
                <a:outerShdw blurRad="38100" dist="38100" dir="2700000" algn="tl">
                  <a:srgbClr val="FFFFFF"/>
                </a:outerShdw>
              </a:effectLst>
            </a:endParaRPr>
          </a:p>
          <a:p>
            <a:pPr eaLnBrk="1" hangingPunct="1">
              <a:lnSpc>
                <a:spcPct val="90000"/>
              </a:lnSpc>
              <a:defRPr/>
            </a:pPr>
            <a:endParaRPr lang="en-US" sz="2400" smtClean="0">
              <a:solidFill>
                <a:srgbClr val="000000"/>
              </a:solidFill>
              <a:effectLst>
                <a:outerShdw blurRad="38100" dist="38100" dir="2700000" algn="tl">
                  <a:srgbClr val="FFFFFF"/>
                </a:outerShdw>
              </a:effectLst>
            </a:endParaRPr>
          </a:p>
        </p:txBody>
      </p:sp>
      <p:sp>
        <p:nvSpPr>
          <p:cNvPr id="23557"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3558"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3559"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3561" name="AutoShape 9"/>
          <p:cNvSpPr>
            <a:spLocks noChangeArrowheads="1"/>
          </p:cNvSpPr>
          <p:nvPr/>
        </p:nvSpPr>
        <p:spPr bwMode="auto">
          <a:xfrm>
            <a:off x="1905000" y="4648200"/>
            <a:ext cx="1828800" cy="5334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Yes</a:t>
            </a:r>
          </a:p>
        </p:txBody>
      </p:sp>
      <p:sp>
        <p:nvSpPr>
          <p:cNvPr id="23562" name="AutoShape 10"/>
          <p:cNvSpPr>
            <a:spLocks noChangeArrowheads="1"/>
          </p:cNvSpPr>
          <p:nvPr/>
        </p:nvSpPr>
        <p:spPr bwMode="auto">
          <a:xfrm>
            <a:off x="4572000" y="4648200"/>
            <a:ext cx="1828800" cy="533400"/>
          </a:xfrm>
          <a:prstGeom prst="bevel">
            <a:avLst>
              <a:gd name="adj" fmla="val 12500"/>
            </a:avLst>
          </a:prstGeom>
          <a:solidFill>
            <a:srgbClr val="993366"/>
          </a:solidFill>
          <a:ln w="9525">
            <a:solidFill>
              <a:schemeClr val="tx1"/>
            </a:solidFill>
            <a:miter lim="800000"/>
            <a:headEnd/>
            <a:tailEnd/>
          </a:ln>
        </p:spPr>
        <p:txBody>
          <a:bodyPr wrap="none" anchor="ctr"/>
          <a:lstStyle/>
          <a:p>
            <a:pPr algn="ctr"/>
            <a:r>
              <a:rPr lang="en-US"/>
              <a:t>No</a:t>
            </a:r>
          </a:p>
        </p:txBody>
      </p:sp>
      <p:sp>
        <p:nvSpPr>
          <p:cNvPr id="23563" name="Rectangle 11"/>
          <p:cNvSpPr>
            <a:spLocks noChangeArrowheads="1"/>
          </p:cNvSpPr>
          <p:nvPr/>
        </p:nvSpPr>
        <p:spPr bwMode="auto">
          <a:xfrm>
            <a:off x="762000" y="5257800"/>
            <a:ext cx="3505200" cy="609600"/>
          </a:xfrm>
          <a:prstGeom prst="rect">
            <a:avLst/>
          </a:prstGeom>
          <a:solidFill>
            <a:srgbClr val="969696"/>
          </a:solidFill>
          <a:ln w="9525">
            <a:solidFill>
              <a:schemeClr val="tx1"/>
            </a:solidFill>
            <a:miter lim="800000"/>
            <a:headEnd/>
            <a:tailEnd/>
          </a:ln>
        </p:spPr>
        <p:txBody>
          <a:bodyPr wrap="none" anchor="ctr"/>
          <a:lstStyle/>
          <a:p>
            <a:pPr algn="ctr"/>
            <a:r>
              <a:rPr lang="en-US"/>
              <a:t>Yes! This tutorial will explain </a:t>
            </a:r>
          </a:p>
          <a:p>
            <a:pPr algn="ctr"/>
            <a:r>
              <a:rPr lang="en-US"/>
              <a:t>why this is a medical emergency!</a:t>
            </a:r>
          </a:p>
        </p:txBody>
      </p:sp>
      <p:sp>
        <p:nvSpPr>
          <p:cNvPr id="23564" name="Rectangle 12"/>
          <p:cNvSpPr>
            <a:spLocks noChangeArrowheads="1"/>
          </p:cNvSpPr>
          <p:nvPr/>
        </p:nvSpPr>
        <p:spPr bwMode="auto">
          <a:xfrm>
            <a:off x="4419600" y="5257800"/>
            <a:ext cx="3352800" cy="609600"/>
          </a:xfrm>
          <a:prstGeom prst="rect">
            <a:avLst/>
          </a:prstGeom>
          <a:solidFill>
            <a:srgbClr val="969696"/>
          </a:solidFill>
          <a:ln w="9525">
            <a:solidFill>
              <a:schemeClr val="tx1"/>
            </a:solidFill>
            <a:miter lim="800000"/>
            <a:headEnd/>
            <a:tailEnd/>
          </a:ln>
        </p:spPr>
        <p:txBody>
          <a:bodyPr wrap="none" anchor="ctr"/>
          <a:lstStyle/>
          <a:p>
            <a:pPr algn="ctr"/>
            <a:r>
              <a:rPr lang="en-US"/>
              <a:t>Assume this is an emergency, </a:t>
            </a:r>
          </a:p>
          <a:p>
            <a:pPr algn="ctr"/>
            <a:r>
              <a:rPr lang="en-US"/>
              <a:t>until proven otherwise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3561"/>
                    </p:tgtEl>
                  </p:cond>
                </p:stCondLst>
                <p:endSync evt="end" delay="0">
                  <p:rtn val="all"/>
                </p:endSync>
                <p:childTnLst>
                  <p:par>
                    <p:cTn id="3" fill="hold">
                      <p:stCondLst>
                        <p:cond delay="0"/>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563"/>
                                        </p:tgtEl>
                                        <p:attrNameLst>
                                          <p:attrName>style.visibility</p:attrName>
                                        </p:attrNameLst>
                                      </p:cBhvr>
                                      <p:to>
                                        <p:strVal val="visible"/>
                                      </p:to>
                                    </p:set>
                                    <p:animEffect transition="in" filter="box(in)">
                                      <p:cBhvr>
                                        <p:cTn id="7" dur="500"/>
                                        <p:tgtEl>
                                          <p:spTgt spid="23563"/>
                                        </p:tgtEl>
                                      </p:cBhvr>
                                    </p:animEffect>
                                  </p:childTnLst>
                                </p:cTn>
                              </p:par>
                            </p:childTnLst>
                          </p:cTn>
                        </p:par>
                      </p:childTnLst>
                    </p:cTn>
                  </p:par>
                </p:childTnLst>
              </p:cTn>
              <p:nextCondLst>
                <p:cond evt="onClick" delay="0">
                  <p:tgtEl>
                    <p:spTgt spid="23561"/>
                  </p:tgtEl>
                </p:cond>
              </p:nextCondLst>
            </p:seq>
            <p:seq concurrent="1" nextAc="seek">
              <p:cTn id="8" restart="whenNotActive" fill="hold" evtFilter="cancelBubble" nodeType="interactiveSeq">
                <p:stCondLst>
                  <p:cond evt="onClick" delay="0">
                    <p:tgtEl>
                      <p:spTgt spid="23562"/>
                    </p:tgtEl>
                  </p:cond>
                </p:stCondLst>
                <p:endSync evt="end" delay="0">
                  <p:rtn val="all"/>
                </p:endSync>
                <p:childTnLst>
                  <p:par>
                    <p:cTn id="9" fill="hold">
                      <p:stCondLst>
                        <p:cond delay="0"/>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23564"/>
                                        </p:tgtEl>
                                        <p:attrNameLst>
                                          <p:attrName>style.visibility</p:attrName>
                                        </p:attrNameLst>
                                      </p:cBhvr>
                                      <p:to>
                                        <p:strVal val="visible"/>
                                      </p:to>
                                    </p:set>
                                    <p:animEffect transition="in" filter="box(in)">
                                      <p:cBhvr>
                                        <p:cTn id="13" dur="500"/>
                                        <p:tgtEl>
                                          <p:spTgt spid="23564"/>
                                        </p:tgtEl>
                                      </p:cBhvr>
                                    </p:animEffect>
                                  </p:childTnLst>
                                </p:cTn>
                              </p:par>
                            </p:childTnLst>
                          </p:cTn>
                        </p:par>
                      </p:childTnLst>
                    </p:cTn>
                  </p:par>
                </p:childTnLst>
              </p:cTn>
              <p:nextCondLst>
                <p:cond evt="onClick" delay="0">
                  <p:tgtEl>
                    <p:spTgt spid="23562"/>
                  </p:tgtEl>
                </p:cond>
              </p:nextCondLst>
            </p:seq>
          </p:childTnLst>
        </p:cTn>
      </p:par>
    </p:tnLst>
    <p:bldLst>
      <p:bldP spid="23563" grpId="0" animBg="1"/>
      <p:bldP spid="2356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6A8CB20E-3F20-463C-B07F-03B0F8D6413F}" type="datetime1">
              <a:rPr lang="en-US"/>
              <a:pPr>
                <a:defRPr/>
              </a:pPr>
              <a:t>5/7/2010</a:t>
            </a:fld>
            <a:endParaRPr lang="en-US"/>
          </a:p>
        </p:txBody>
      </p:sp>
      <p:sp>
        <p:nvSpPr>
          <p:cNvPr id="6" name="Slide Number Placeholder 5"/>
          <p:cNvSpPr>
            <a:spLocks noGrp="1"/>
          </p:cNvSpPr>
          <p:nvPr>
            <p:ph type="sldNum" sz="quarter" idx="12"/>
          </p:nvPr>
        </p:nvSpPr>
        <p:spPr/>
        <p:txBody>
          <a:bodyPr/>
          <a:lstStyle/>
          <a:p>
            <a:pPr>
              <a:defRPr/>
            </a:pPr>
            <a:fld id="{0DFA0DC7-D6E3-4EB6-B7D3-AF58AE7BCB56}" type="slidenum">
              <a:rPr lang="en-US"/>
              <a:pPr>
                <a:defRPr/>
              </a:pPr>
              <a:t>9</a:t>
            </a:fld>
            <a:endParaRPr lang="en-US"/>
          </a:p>
        </p:txBody>
      </p:sp>
      <p:sp>
        <p:nvSpPr>
          <p:cNvPr id="55298" name="Rectangle 2"/>
          <p:cNvSpPr>
            <a:spLocks noGrp="1" noChangeArrowheads="1"/>
          </p:cNvSpPr>
          <p:nvPr>
            <p:ph type="title"/>
          </p:nvPr>
        </p:nvSpPr>
        <p:spPr>
          <a:solidFill>
            <a:srgbClr val="993366"/>
          </a:solidFill>
          <a:ln>
            <a:solidFill>
              <a:srgbClr val="000000"/>
            </a:solidFill>
          </a:ln>
        </p:spPr>
        <p:txBody>
          <a:bodyPr/>
          <a:lstStyle/>
          <a:p>
            <a:pPr eaLnBrk="1" hangingPunct="1">
              <a:defRPr/>
            </a:pPr>
            <a:r>
              <a:rPr lang="en-US"/>
              <a:t>Delirium Case Study</a:t>
            </a:r>
          </a:p>
        </p:txBody>
      </p:sp>
      <p:sp>
        <p:nvSpPr>
          <p:cNvPr id="55299" name="Rectangle 3"/>
          <p:cNvSpPr>
            <a:spLocks noGrp="1" noChangeArrowheads="1"/>
          </p:cNvSpPr>
          <p:nvPr>
            <p:ph type="body" idx="1"/>
          </p:nvPr>
        </p:nvSpPr>
        <p:spPr>
          <a:solidFill>
            <a:schemeClr val="tx1"/>
          </a:solidFill>
          <a:ln>
            <a:solidFill>
              <a:srgbClr val="000000"/>
            </a:solidFill>
          </a:ln>
        </p:spPr>
        <p:txBody>
          <a:bodyPr/>
          <a:lstStyle/>
          <a:p>
            <a:pPr eaLnBrk="1" hangingPunct="1">
              <a:lnSpc>
                <a:spcPct val="90000"/>
              </a:lnSpc>
              <a:buClr>
                <a:schemeClr val="bg1"/>
              </a:buClr>
              <a:defRPr/>
            </a:pPr>
            <a:r>
              <a:rPr lang="en-US" sz="2800" smtClean="0">
                <a:solidFill>
                  <a:srgbClr val="000000"/>
                </a:solidFill>
                <a:effectLst>
                  <a:outerShdw blurRad="38100" dist="38100" dir="2700000" algn="tl">
                    <a:srgbClr val="FFFFFF"/>
                  </a:outerShdw>
                </a:effectLst>
              </a:rPr>
              <a:t>Delirium is often due to an acute illness or physiological change in the body.</a:t>
            </a:r>
          </a:p>
          <a:p>
            <a:pPr eaLnBrk="1" hangingPunct="1">
              <a:lnSpc>
                <a:spcPct val="90000"/>
              </a:lnSpc>
              <a:buClr>
                <a:schemeClr val="bg1"/>
              </a:buClr>
              <a:defRPr/>
            </a:pPr>
            <a:r>
              <a:rPr lang="en-US" sz="2800" smtClean="0">
                <a:solidFill>
                  <a:srgbClr val="000000"/>
                </a:solidFill>
                <a:effectLst>
                  <a:outerShdw blurRad="38100" dist="38100" dir="2700000" algn="tl">
                    <a:srgbClr val="FFFFFF"/>
                  </a:outerShdw>
                </a:effectLst>
              </a:rPr>
              <a:t> It can be a presentation of many underlying diseases</a:t>
            </a:r>
          </a:p>
          <a:p>
            <a:pPr eaLnBrk="1" hangingPunct="1">
              <a:lnSpc>
                <a:spcPct val="90000"/>
              </a:lnSpc>
              <a:buClr>
                <a:schemeClr val="bg1"/>
              </a:buClr>
              <a:defRPr/>
            </a:pPr>
            <a:r>
              <a:rPr lang="en-US" sz="2800" smtClean="0">
                <a:solidFill>
                  <a:srgbClr val="000000"/>
                </a:solidFill>
                <a:effectLst>
                  <a:outerShdw blurRad="38100" dist="38100" dir="2700000" algn="tl">
                    <a:srgbClr val="FFFFFF"/>
                  </a:outerShdw>
                </a:effectLst>
              </a:rPr>
              <a:t>It is often neglected as a medical emergency.</a:t>
            </a:r>
          </a:p>
          <a:p>
            <a:pPr eaLnBrk="1" hangingPunct="1">
              <a:lnSpc>
                <a:spcPct val="90000"/>
              </a:lnSpc>
              <a:buClr>
                <a:schemeClr val="bg1"/>
              </a:buClr>
              <a:defRPr/>
            </a:pPr>
            <a:r>
              <a:rPr lang="en-US" sz="2800" smtClean="0">
                <a:solidFill>
                  <a:srgbClr val="000000"/>
                </a:solidFill>
                <a:effectLst>
                  <a:outerShdw blurRad="38100" dist="38100" dir="2700000" algn="tl">
                    <a:srgbClr val="FFFFFF"/>
                  </a:outerShdw>
                </a:effectLst>
              </a:rPr>
              <a:t>It is best to assume the onset of confusion is acute if there is no medical history available.</a:t>
            </a:r>
          </a:p>
          <a:p>
            <a:pPr eaLnBrk="1" hangingPunct="1">
              <a:lnSpc>
                <a:spcPct val="90000"/>
              </a:lnSpc>
              <a:buClr>
                <a:schemeClr val="bg1"/>
              </a:buClr>
              <a:buFont typeface="Wingdings" pitchFamily="2" charset="2"/>
              <a:buNone/>
              <a:defRPr/>
            </a:pPr>
            <a:endParaRPr lang="en-US" smtClean="0">
              <a:solidFill>
                <a:srgbClr val="000000"/>
              </a:solidFill>
              <a:effectLst>
                <a:outerShdw blurRad="38100" dist="38100" dir="2700000" algn="tl">
                  <a:srgbClr val="FFFFFF"/>
                </a:outerShdw>
              </a:effectLst>
            </a:endParaRPr>
          </a:p>
        </p:txBody>
      </p:sp>
      <p:sp>
        <p:nvSpPr>
          <p:cNvPr id="24581" name="AutoShape 4">
            <a:hlinkClick r:id="" action="ppaction://hlinkshowjump?jump=previousslide" highlightClick="1"/>
          </p:cNvPr>
          <p:cNvSpPr>
            <a:spLocks noChangeArrowheads="1"/>
          </p:cNvSpPr>
          <p:nvPr/>
        </p:nvSpPr>
        <p:spPr bwMode="auto">
          <a:xfrm>
            <a:off x="533400" y="6172200"/>
            <a:ext cx="685800" cy="533400"/>
          </a:xfrm>
          <a:prstGeom prst="actionButtonBackPrevious">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4582" name="AutoShape 5">
            <a:hlinkClick r:id="rId2" action="ppaction://hlinksldjump" highlightClick="1"/>
          </p:cNvPr>
          <p:cNvSpPr>
            <a:spLocks noChangeArrowheads="1"/>
          </p:cNvSpPr>
          <p:nvPr/>
        </p:nvSpPr>
        <p:spPr bwMode="auto">
          <a:xfrm>
            <a:off x="1295400" y="6172200"/>
            <a:ext cx="838200" cy="533400"/>
          </a:xfrm>
          <a:prstGeom prst="actionButtonHome">
            <a:avLst/>
          </a:prstGeom>
          <a:solidFill>
            <a:srgbClr val="993366"/>
          </a:solidFill>
          <a:ln w="9525">
            <a:solidFill>
              <a:srgbClr val="000000"/>
            </a:solidFill>
            <a:miter lim="800000"/>
            <a:headEnd/>
            <a:tailEnd/>
          </a:ln>
        </p:spPr>
        <p:txBody>
          <a:bodyPr wrap="none" anchor="ctr"/>
          <a:lstStyle/>
          <a:p>
            <a:pPr eaLnBrk="0" hangingPunct="0"/>
            <a:endParaRPr lang="en-US"/>
          </a:p>
        </p:txBody>
      </p:sp>
      <p:sp>
        <p:nvSpPr>
          <p:cNvPr id="24583" name="AutoShape 6">
            <a:hlinkClick r:id="" action="ppaction://hlinkshowjump?jump=nextslide" highlightClick="1"/>
          </p:cNvPr>
          <p:cNvSpPr>
            <a:spLocks noChangeArrowheads="1"/>
          </p:cNvSpPr>
          <p:nvPr/>
        </p:nvSpPr>
        <p:spPr bwMode="auto">
          <a:xfrm>
            <a:off x="2209800" y="6172200"/>
            <a:ext cx="685800" cy="533400"/>
          </a:xfrm>
          <a:prstGeom prst="actionButtonForwardNext">
            <a:avLst/>
          </a:prstGeom>
          <a:solidFill>
            <a:srgbClr val="993366"/>
          </a:solidFill>
          <a:ln w="9525">
            <a:solidFill>
              <a:srgbClr val="000000"/>
            </a:solidFill>
            <a:miter lim="800000"/>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ding Grid">
  <a:themeElements>
    <a:clrScheme name="Fading Grid 4">
      <a:dk1>
        <a:srgbClr val="6B6B99"/>
      </a:dk1>
      <a:lt1>
        <a:srgbClr val="EAEAEA"/>
      </a:lt1>
      <a:dk2>
        <a:srgbClr val="666699"/>
      </a:dk2>
      <a:lt2>
        <a:srgbClr val="CCECFF"/>
      </a:lt2>
      <a:accent1>
        <a:srgbClr val="00CC66"/>
      </a:accent1>
      <a:accent2>
        <a:srgbClr val="54547A"/>
      </a:accent2>
      <a:accent3>
        <a:srgbClr val="B8B8CA"/>
      </a:accent3>
      <a:accent4>
        <a:srgbClr val="C8C8C8"/>
      </a:accent4>
      <a:accent5>
        <a:srgbClr val="AAE2B8"/>
      </a:accent5>
      <a:accent6>
        <a:srgbClr val="4B4B6E"/>
      </a:accent6>
      <a:hlink>
        <a:srgbClr val="65B2FF"/>
      </a:hlink>
      <a:folHlink>
        <a:srgbClr val="9900FF"/>
      </a:folHlink>
    </a:clrScheme>
    <a:fontScheme name="Fading Gri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Fading Grid 1">
        <a:dk1>
          <a:srgbClr val="7E0000"/>
        </a:dk1>
        <a:lt1>
          <a:srgbClr val="FFFFFF"/>
        </a:lt1>
        <a:dk2>
          <a:srgbClr val="800000"/>
        </a:dk2>
        <a:lt2>
          <a:srgbClr val="FCF0B2"/>
        </a:lt2>
        <a:accent1>
          <a:srgbClr val="C5543D"/>
        </a:accent1>
        <a:accent2>
          <a:srgbClr val="660000"/>
        </a:accent2>
        <a:accent3>
          <a:srgbClr val="C0AAAA"/>
        </a:accent3>
        <a:accent4>
          <a:srgbClr val="DADADA"/>
        </a:accent4>
        <a:accent5>
          <a:srgbClr val="DFB3AF"/>
        </a:accent5>
        <a:accent6>
          <a:srgbClr val="5C0000"/>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Fading Grid 2">
        <a:dk1>
          <a:srgbClr val="000066"/>
        </a:dk1>
        <a:lt1>
          <a:srgbClr val="FFFFFF"/>
        </a:lt1>
        <a:dk2>
          <a:srgbClr val="000066"/>
        </a:dk2>
        <a:lt2>
          <a:srgbClr val="B2B8C8"/>
        </a:lt2>
        <a:accent1>
          <a:srgbClr val="008080"/>
        </a:accent1>
        <a:accent2>
          <a:srgbClr val="00004E"/>
        </a:accent2>
        <a:accent3>
          <a:srgbClr val="AAAAB8"/>
        </a:accent3>
        <a:accent4>
          <a:srgbClr val="DADADA"/>
        </a:accent4>
        <a:accent5>
          <a:srgbClr val="AAC0C0"/>
        </a:accent5>
        <a:accent6>
          <a:srgbClr val="000046"/>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Fading Grid 3">
        <a:dk1>
          <a:srgbClr val="010199"/>
        </a:dk1>
        <a:lt1>
          <a:srgbClr val="FFFFFF"/>
        </a:lt1>
        <a:dk2>
          <a:srgbClr val="000099"/>
        </a:dk2>
        <a:lt2>
          <a:srgbClr val="CCFFFF"/>
        </a:lt2>
        <a:accent1>
          <a:srgbClr val="00C600"/>
        </a:accent1>
        <a:accent2>
          <a:srgbClr val="01017D"/>
        </a:accent2>
        <a:accent3>
          <a:srgbClr val="AAAACA"/>
        </a:accent3>
        <a:accent4>
          <a:srgbClr val="DADADA"/>
        </a:accent4>
        <a:accent5>
          <a:srgbClr val="AADFAA"/>
        </a:accent5>
        <a:accent6>
          <a:srgbClr val="010171"/>
        </a:accent6>
        <a:hlink>
          <a:srgbClr val="FFE701"/>
        </a:hlink>
        <a:folHlink>
          <a:srgbClr val="3366FF"/>
        </a:folHlink>
      </a:clrScheme>
      <a:clrMap bg1="dk2" tx1="lt1" bg2="dk1" tx2="lt2" accent1="accent1" accent2="accent2" accent3="accent3" accent4="accent4" accent5="accent5" accent6="accent6" hlink="hlink" folHlink="folHlink"/>
    </a:extraClrScheme>
    <a:extraClrScheme>
      <a:clrScheme name="Fading Grid 4">
        <a:dk1>
          <a:srgbClr val="6B6B99"/>
        </a:dk1>
        <a:lt1>
          <a:srgbClr val="EAEAEA"/>
        </a:lt1>
        <a:dk2>
          <a:srgbClr val="666699"/>
        </a:dk2>
        <a:lt2>
          <a:srgbClr val="CCECFF"/>
        </a:lt2>
        <a:accent1>
          <a:srgbClr val="00CC66"/>
        </a:accent1>
        <a:accent2>
          <a:srgbClr val="54547A"/>
        </a:accent2>
        <a:accent3>
          <a:srgbClr val="B8B8CA"/>
        </a:accent3>
        <a:accent4>
          <a:srgbClr val="C8C8C8"/>
        </a:accent4>
        <a:accent5>
          <a:srgbClr val="AAE2B8"/>
        </a:accent5>
        <a:accent6>
          <a:srgbClr val="4B4B6E"/>
        </a:accent6>
        <a:hlink>
          <a:srgbClr val="65B2FF"/>
        </a:hlink>
        <a:folHlink>
          <a:srgbClr val="9900FF"/>
        </a:folHlink>
      </a:clrScheme>
      <a:clrMap bg1="dk2" tx1="lt1" bg2="dk1" tx2="lt2" accent1="accent1" accent2="accent2" accent3="accent3" accent4="accent4" accent5="accent5" accent6="accent6" hlink="hlink" folHlink="folHlink"/>
    </a:extraClrScheme>
    <a:extraClrScheme>
      <a:clrScheme name="Fading Grid 5">
        <a:dk1>
          <a:srgbClr val="00827F"/>
        </a:dk1>
        <a:lt1>
          <a:srgbClr val="FFFFFF"/>
        </a:lt1>
        <a:dk2>
          <a:srgbClr val="008080"/>
        </a:dk2>
        <a:lt2>
          <a:srgbClr val="FFFFCC"/>
        </a:lt2>
        <a:accent1>
          <a:srgbClr val="6D6FC7"/>
        </a:accent1>
        <a:accent2>
          <a:srgbClr val="006462"/>
        </a:accent2>
        <a:accent3>
          <a:srgbClr val="AAC0C0"/>
        </a:accent3>
        <a:accent4>
          <a:srgbClr val="DADADA"/>
        </a:accent4>
        <a:accent5>
          <a:srgbClr val="BABBE0"/>
        </a:accent5>
        <a:accent6>
          <a:srgbClr val="005A58"/>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ding Grid 6">
        <a:dk1>
          <a:srgbClr val="4D4D4D"/>
        </a:dk1>
        <a:lt1>
          <a:srgbClr val="FFFFFF"/>
        </a:lt1>
        <a:dk2>
          <a:srgbClr val="525252"/>
        </a:dk2>
        <a:lt2>
          <a:srgbClr val="C0C0C0"/>
        </a:lt2>
        <a:accent1>
          <a:srgbClr val="527C3A"/>
        </a:accent1>
        <a:accent2>
          <a:srgbClr val="444444"/>
        </a:accent2>
        <a:accent3>
          <a:srgbClr val="B3B3B3"/>
        </a:accent3>
        <a:accent4>
          <a:srgbClr val="DADADA"/>
        </a:accent4>
        <a:accent5>
          <a:srgbClr val="B3BFAE"/>
        </a:accent5>
        <a:accent6>
          <a:srgbClr val="3D3D3D"/>
        </a:accent6>
        <a:hlink>
          <a:srgbClr val="FAC458"/>
        </a:hlink>
        <a:folHlink>
          <a:srgbClr val="C7780F"/>
        </a:folHlink>
      </a:clrScheme>
      <a:clrMap bg1="dk2" tx1="lt1" bg2="dk1" tx2="lt2" accent1="accent1" accent2="accent2" accent3="accent3" accent4="accent4" accent5="accent5" accent6="accent6" hlink="hlink" folHlink="folHlink"/>
    </a:extraClrScheme>
    <a:extraClrScheme>
      <a:clrScheme name="Fading Grid 7">
        <a:dk1>
          <a:srgbClr val="516032"/>
        </a:dk1>
        <a:lt1>
          <a:srgbClr val="FFFFFF"/>
        </a:lt1>
        <a:dk2>
          <a:srgbClr val="546434"/>
        </a:dk2>
        <a:lt2>
          <a:srgbClr val="B2B68A"/>
        </a:lt2>
        <a:accent1>
          <a:srgbClr val="7D8C70"/>
        </a:accent1>
        <a:accent2>
          <a:srgbClr val="414E28"/>
        </a:accent2>
        <a:accent3>
          <a:srgbClr val="B3B8AE"/>
        </a:accent3>
        <a:accent4>
          <a:srgbClr val="DADADA"/>
        </a:accent4>
        <a:accent5>
          <a:srgbClr val="BFC5BB"/>
        </a:accent5>
        <a:accent6>
          <a:srgbClr val="3A4623"/>
        </a:accent6>
        <a:hlink>
          <a:srgbClr val="80C579"/>
        </a:hlink>
        <a:folHlink>
          <a:srgbClr val="7FADAF"/>
        </a:folHlink>
      </a:clrScheme>
      <a:clrMap bg1="dk2" tx1="lt1" bg2="dk1" tx2="lt2" accent1="accent1" accent2="accent2" accent3="accent3" accent4="accent4" accent5="accent5" accent6="accent6" hlink="hlink" folHlink="folHlink"/>
    </a:extraClrScheme>
    <a:extraClrScheme>
      <a:clrScheme name="Fading Grid 8">
        <a:dk1>
          <a:srgbClr val="D1CC00"/>
        </a:dk1>
        <a:lt1>
          <a:srgbClr val="FFFFFF"/>
        </a:lt1>
        <a:dk2>
          <a:srgbClr val="CCCC00"/>
        </a:dk2>
        <a:lt2>
          <a:srgbClr val="F3F5B1"/>
        </a:lt2>
        <a:accent1>
          <a:srgbClr val="808000"/>
        </a:accent1>
        <a:accent2>
          <a:srgbClr val="AEAA00"/>
        </a:accent2>
        <a:accent3>
          <a:srgbClr val="E2E2AA"/>
        </a:accent3>
        <a:accent4>
          <a:srgbClr val="DADADA"/>
        </a:accent4>
        <a:accent5>
          <a:srgbClr val="C0C0AA"/>
        </a:accent5>
        <a:accent6>
          <a:srgbClr val="9D9A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Fading Grid 9">
        <a:dk1>
          <a:srgbClr val="000000"/>
        </a:dk1>
        <a:lt1>
          <a:srgbClr val="F8F8F8"/>
        </a:lt1>
        <a:dk2>
          <a:srgbClr val="336600"/>
        </a:dk2>
        <a:lt2>
          <a:srgbClr val="FBFBFB"/>
        </a:lt2>
        <a:accent1>
          <a:srgbClr val="009900"/>
        </a:accent1>
        <a:accent2>
          <a:srgbClr val="C6C6C6"/>
        </a:accent2>
        <a:accent3>
          <a:srgbClr val="FBFBFB"/>
        </a:accent3>
        <a:accent4>
          <a:srgbClr val="000000"/>
        </a:accent4>
        <a:accent5>
          <a:srgbClr val="AACAAA"/>
        </a:accent5>
        <a:accent6>
          <a:srgbClr val="B3B3B3"/>
        </a:accent6>
        <a:hlink>
          <a:srgbClr val="006600"/>
        </a:hlink>
        <a:folHlink>
          <a:srgbClr val="808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4802</TotalTime>
  <Words>2564</Words>
  <Application>Microsoft Office PowerPoint</Application>
  <PresentationFormat>On-screen Show (4:3)</PresentationFormat>
  <Paragraphs>485</Paragraphs>
  <Slides>46</Slides>
  <Notes>0</Notes>
  <HiddenSlides>0</HiddenSlides>
  <MMClips>0</MMClips>
  <ScaleCrop>false</ScaleCrop>
  <HeadingPairs>
    <vt:vector size="6" baseType="variant">
      <vt:variant>
        <vt:lpstr>Fonts Used</vt:lpstr>
      </vt:variant>
      <vt:variant>
        <vt:i4>2</vt:i4>
      </vt:variant>
      <vt:variant>
        <vt:lpstr>Design Template</vt:lpstr>
      </vt:variant>
      <vt:variant>
        <vt:i4>2</vt:i4>
      </vt:variant>
      <vt:variant>
        <vt:lpstr>Slide Titles</vt:lpstr>
      </vt:variant>
      <vt:variant>
        <vt:i4>46</vt:i4>
      </vt:variant>
    </vt:vector>
  </HeadingPairs>
  <TitlesOfParts>
    <vt:vector size="50" baseType="lpstr">
      <vt:lpstr>Arial</vt:lpstr>
      <vt:lpstr>Wingdings</vt:lpstr>
      <vt:lpstr>Fading Grid</vt:lpstr>
      <vt:lpstr>Fading Grid</vt:lpstr>
      <vt:lpstr> Hospital Acquired Delirium</vt:lpstr>
      <vt:lpstr>Instructions</vt:lpstr>
      <vt:lpstr>Expected Outcomes</vt:lpstr>
      <vt:lpstr>Table of Contents</vt:lpstr>
      <vt:lpstr>Pre Test</vt:lpstr>
      <vt:lpstr>Pre Test</vt:lpstr>
      <vt:lpstr>Delirium Case Study</vt:lpstr>
      <vt:lpstr>Delirium Case Study</vt:lpstr>
      <vt:lpstr>Delirium Case Study</vt:lpstr>
      <vt:lpstr>Delirium Case Study</vt:lpstr>
      <vt:lpstr>Delirium defined</vt:lpstr>
      <vt:lpstr>Delirium defined</vt:lpstr>
      <vt:lpstr>Slide 13</vt:lpstr>
      <vt:lpstr>Delirium defined</vt:lpstr>
      <vt:lpstr>Delirium defined</vt:lpstr>
      <vt:lpstr>Hospital acquired delirium </vt:lpstr>
      <vt:lpstr>Hospital acquired delirium</vt:lpstr>
      <vt:lpstr>Hospital acquired delirium</vt:lpstr>
      <vt:lpstr>Quiz one</vt:lpstr>
      <vt:lpstr>Pathophysiology of delirium</vt:lpstr>
      <vt:lpstr>Pathophysiology of delirium</vt:lpstr>
      <vt:lpstr>Pathophysiology- Aging  (Click to proceed)</vt:lpstr>
      <vt:lpstr>Pathophysiology of delirium</vt:lpstr>
      <vt:lpstr>Pathophysiology of delirium</vt:lpstr>
      <vt:lpstr>Pathophysiology of delirium</vt:lpstr>
      <vt:lpstr>Pathophysiology-Stress/inflammation  (Click to proceed)</vt:lpstr>
      <vt:lpstr>Quiz Two</vt:lpstr>
      <vt:lpstr>Stress/Inflammation Response in Post-op patients</vt:lpstr>
      <vt:lpstr>How does the stress/inflammation cause delirium?  (Click to proceed)</vt:lpstr>
      <vt:lpstr>Post-Op Delirium</vt:lpstr>
      <vt:lpstr>Pathophysiology of delirium</vt:lpstr>
      <vt:lpstr>Quiz Three</vt:lpstr>
      <vt:lpstr>Post-Op Delirium</vt:lpstr>
      <vt:lpstr>Role of genetics in delirium</vt:lpstr>
      <vt:lpstr>Recognizing/Preventing Delirium</vt:lpstr>
      <vt:lpstr>Recognizing/Preventing Delirium</vt:lpstr>
      <vt:lpstr>Recognizing/preventing delirium</vt:lpstr>
      <vt:lpstr>Managing delirium non-pharmacologically</vt:lpstr>
      <vt:lpstr>What in this picture can lead to, or help prevent delirium? (Use your mouse, there are 7)</vt:lpstr>
      <vt:lpstr>Managing delirium non-pharmacologically</vt:lpstr>
      <vt:lpstr>CAM/CAM ICU</vt:lpstr>
      <vt:lpstr>Post Test</vt:lpstr>
      <vt:lpstr>Post Test</vt:lpstr>
      <vt:lpstr>Post Test</vt:lpstr>
      <vt:lpstr>Slide 45</vt:lpstr>
      <vt:lpstr>References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Acquired Delirium</dc:title>
  <dc:creator>Scott</dc:creator>
  <cp:lastModifiedBy>Scott</cp:lastModifiedBy>
  <cp:revision>114</cp:revision>
  <dcterms:created xsi:type="dcterms:W3CDTF">2010-02-15T22:06:37Z</dcterms:created>
  <dcterms:modified xsi:type="dcterms:W3CDTF">2010-05-07T19:41:09Z</dcterms:modified>
</cp:coreProperties>
</file>